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2" r:id="rId3"/>
    <p:sldId id="277" r:id="rId4"/>
    <p:sldId id="286" r:id="rId5"/>
    <p:sldId id="295" r:id="rId6"/>
    <p:sldId id="288" r:id="rId7"/>
    <p:sldId id="273" r:id="rId8"/>
    <p:sldId id="290" r:id="rId9"/>
    <p:sldId id="274" r:id="rId10"/>
    <p:sldId id="275" r:id="rId11"/>
    <p:sldId id="276" r:id="rId12"/>
    <p:sldId id="289" r:id="rId13"/>
    <p:sldId id="278" r:id="rId14"/>
    <p:sldId id="281" r:id="rId15"/>
    <p:sldId id="284" r:id="rId16"/>
    <p:sldId id="291" r:id="rId17"/>
    <p:sldId id="293" r:id="rId18"/>
    <p:sldId id="294" r:id="rId19"/>
    <p:sldId id="285" r:id="rId20"/>
    <p:sldId id="272" r:id="rId21"/>
    <p:sldId id="282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6DE5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681" autoAdjust="0"/>
    <p:restoredTop sz="94660"/>
  </p:normalViewPr>
  <p:slideViewPr>
    <p:cSldViewPr snapToGrid="0">
      <p:cViewPr varScale="1">
        <p:scale>
          <a:sx n="67" d="100"/>
          <a:sy n="67" d="100"/>
        </p:scale>
        <p:origin x="656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ustomXml" Target="../customXml/item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28" Type="http://schemas.openxmlformats.org/officeDocument/2006/relationships/customXml" Target="../customXml/item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customXml" Target="../customXml/item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092D0A-D706-463A-AD52-3CA43805EC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E688960-8E90-48BF-942C-0137EB03D5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9199931-D560-4664-A4D0-9B59A46739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4618A-5AE3-4FCD-B65C-74EB8503DDBF}" type="datetimeFigureOut">
              <a:rPr lang="es-CL" smtClean="0"/>
              <a:t>21-09-2021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4BCCC71-7052-4076-B7D2-54829ACFBE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C8FCF48-FB1B-427B-A19B-96059D4D8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628EF-98DA-4023-9E9D-F08B1FF1831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8896929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544060-ED84-4A79-AC38-AC476A5E5B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F943C1E9-2148-4BAE-B901-BF651E69ED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8B15831-2012-4A0C-BF79-07B481796A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4618A-5AE3-4FCD-B65C-74EB8503DDBF}" type="datetimeFigureOut">
              <a:rPr lang="es-CL" smtClean="0"/>
              <a:t>21-09-2021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54C7D28-F70D-4481-947A-3407564D06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9A5F969-5ADA-4320-952F-2AF6863F93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628EF-98DA-4023-9E9D-F08B1FF1831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3153807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DB366AE6-2E6B-4205-9C85-50638EF0EE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89DC7D30-6337-4E7F-8A39-1C38057E40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D5B636A-0F5D-44D7-B7E7-D736872E1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4618A-5AE3-4FCD-B65C-74EB8503DDBF}" type="datetimeFigureOut">
              <a:rPr lang="es-CL" smtClean="0"/>
              <a:t>21-09-2021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264157F-4208-44B9-BADA-749E91C8FC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187697B-A66C-4313-AA89-1F8A3BE22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628EF-98DA-4023-9E9D-F08B1FF1831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1705207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EFA261-FCA2-48A6-A0D7-48F2B976C6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1BE75EB-EB42-4079-BAE6-F6F3309254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0A2AA6A-67F3-4F61-906D-691EAA2F88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4618A-5AE3-4FCD-B65C-74EB8503DDBF}" type="datetimeFigureOut">
              <a:rPr lang="es-CL" smtClean="0"/>
              <a:t>21-09-2021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29C1EDD-5077-4460-9A09-CD533D9523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F755CB4-8233-4D35-A402-4DA0684AB0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628EF-98DA-4023-9E9D-F08B1FF1831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9244493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DF0EE0-88F5-4EE9-8E4E-88116C501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2527F8A-4432-418F-A547-AFB9587F95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8ECC48A-3380-40E3-9E05-E2582CD82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4618A-5AE3-4FCD-B65C-74EB8503DDBF}" type="datetimeFigureOut">
              <a:rPr lang="es-CL" smtClean="0"/>
              <a:t>21-09-2021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63C3E69-DC1E-4200-8967-0BB1305BCA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A598C69-C77D-4C8C-A5C3-805942343D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628EF-98DA-4023-9E9D-F08B1FF1831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8711529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CEEE41-A6BB-4F09-A5B2-F70824404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7542A45-3249-4C35-B566-C0CF060475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6E47EA6E-80E3-4957-8B7C-579431274C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19C19BC-FD67-4D3A-B030-04E9BE1706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4618A-5AE3-4FCD-B65C-74EB8503DDBF}" type="datetimeFigureOut">
              <a:rPr lang="es-CL" smtClean="0"/>
              <a:t>21-09-2021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BD9944D-D123-4E5A-BC62-FDCF6FA33B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CDD0A19-070D-4B59-B560-BCF1B1A62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628EF-98DA-4023-9E9D-F08B1FF1831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5704649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2F6CC65-D91D-42D0-8472-9EDC6EB499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6802573-43C8-4BFD-81C7-9AAF8753EB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E0AF06A0-E66B-4791-9DC5-36A0C3BF3A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6272FF90-648F-49B9-96B0-CC5AA51ADAB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022BC51B-05C1-48A2-9AB1-B5E7D65DC0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571B6844-E8D8-4769-8F21-53D5B679E4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4618A-5AE3-4FCD-B65C-74EB8503DDBF}" type="datetimeFigureOut">
              <a:rPr lang="es-CL" smtClean="0"/>
              <a:t>21-09-2021</a:t>
            </a:fld>
            <a:endParaRPr lang="es-CL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F470FD91-766C-44F9-B7DA-45CBBE106F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7FBC5D73-7864-4A56-A4FF-F9603C0BF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628EF-98DA-4023-9E9D-F08B1FF1831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114917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97C54E-5223-4DFF-8217-F6E4764E2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C91C5E33-4C55-4F4E-A557-BC3FDBD671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4618A-5AE3-4FCD-B65C-74EB8503DDBF}" type="datetimeFigureOut">
              <a:rPr lang="es-CL" smtClean="0"/>
              <a:t>21-09-2021</a:t>
            </a:fld>
            <a:endParaRPr lang="es-CL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FF309105-B6FB-4ED1-A541-67A1FEEA36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BB7EC28-F49D-463D-ABF5-A49B0DD20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628EF-98DA-4023-9E9D-F08B1FF1831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5230379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06602A72-2977-4574-A0F1-BC21CE8788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4618A-5AE3-4FCD-B65C-74EB8503DDBF}" type="datetimeFigureOut">
              <a:rPr lang="es-CL" smtClean="0"/>
              <a:t>21-09-2021</a:t>
            </a:fld>
            <a:endParaRPr lang="es-CL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3B36E148-C232-4F4F-8D1E-505B038099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4BAC0D7-BFFD-421B-AC1B-F4D920BF66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628EF-98DA-4023-9E9D-F08B1FF1831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764755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B8E32B-8975-4B7F-89BE-092CAF52F1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0D3A117-A58F-4D74-BD4F-8A94926AA4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1827EE0F-63A3-4863-AE2C-9818EE6570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D596057-31D8-4E3D-AE58-46432B47CB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4618A-5AE3-4FCD-B65C-74EB8503DDBF}" type="datetimeFigureOut">
              <a:rPr lang="es-CL" smtClean="0"/>
              <a:t>21-09-2021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1D61A26-B258-42BD-9839-C5EFD63265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503384C-1239-4749-90F8-4912A7972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628EF-98DA-4023-9E9D-F08B1FF1831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7780851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9C7F6BB-3212-4619-8749-1222F4B6FB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BA1B5E5C-B1F1-4A7D-8CDC-A44BAEA49F6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14BEC2BC-4564-4227-B38E-6BC99C37B1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BB5AD60-6D85-498F-B324-71FA000FF8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4618A-5AE3-4FCD-B65C-74EB8503DDBF}" type="datetimeFigureOut">
              <a:rPr lang="es-CL" smtClean="0"/>
              <a:t>21-09-2021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405E473-D1B3-4F75-A37A-43D9AF37E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9FA888D-03E2-45EF-BCE5-EDB8F430A9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628EF-98DA-4023-9E9D-F08B1FF1831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2423200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DB85A349-1FFD-4602-91DE-D23829AE82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8368523-85C8-4DE7-A463-72FE2BBE1C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0CBCD2F-8EE6-4DD5-A714-33CB375EF38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C4618A-5AE3-4FCD-B65C-74EB8503DDBF}" type="datetimeFigureOut">
              <a:rPr lang="es-CL" smtClean="0"/>
              <a:t>21-09-2021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E26E46C-A097-4521-8FC2-E26220C907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A5EDE67-58F5-40DB-8F4E-F5A036DAF4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2628EF-98DA-4023-9E9D-F08B1FF1831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35424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yasminmaril@udec.cl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emf"/><Relationship Id="rId4" Type="http://schemas.openxmlformats.org/officeDocument/2006/relationships/image" Target="../media/image16.em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170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17" Type="http://schemas.openxmlformats.org/officeDocument/2006/relationships/image" Target="../media/image38.png"/><Relationship Id="rId2" Type="http://schemas.openxmlformats.org/officeDocument/2006/relationships/image" Target="../media/image23.png"/><Relationship Id="rId16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5" Type="http://schemas.openxmlformats.org/officeDocument/2006/relationships/image" Target="../media/image3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Relationship Id="rId1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200.png"/><Relationship Id="rId7" Type="http://schemas.openxmlformats.org/officeDocument/2006/relationships/image" Target="../media/image60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11" Type="http://schemas.openxmlformats.org/officeDocument/2006/relationships/image" Target="../media/image39.png"/><Relationship Id="rId5" Type="http://schemas.openxmlformats.org/officeDocument/2006/relationships/image" Target="../media/image40.png"/><Relationship Id="rId10" Type="http://schemas.openxmlformats.org/officeDocument/2006/relationships/image" Target="../media/image90.png"/><Relationship Id="rId4" Type="http://schemas.openxmlformats.org/officeDocument/2006/relationships/image" Target="../media/image301.png"/><Relationship Id="rId9" Type="http://schemas.openxmlformats.org/officeDocument/2006/relationships/image" Target="../media/image8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1.png"/><Relationship Id="rId13" Type="http://schemas.openxmlformats.org/officeDocument/2006/relationships/image" Target="../media/image53.png"/><Relationship Id="rId18" Type="http://schemas.openxmlformats.org/officeDocument/2006/relationships/image" Target="../media/image55.png"/><Relationship Id="rId3" Type="http://schemas.openxmlformats.org/officeDocument/2006/relationships/image" Target="../media/image49.png"/><Relationship Id="rId7" Type="http://schemas.openxmlformats.org/officeDocument/2006/relationships/image" Target="../media/image211.png"/><Relationship Id="rId12" Type="http://schemas.openxmlformats.org/officeDocument/2006/relationships/image" Target="../media/image52.png"/><Relationship Id="rId17" Type="http://schemas.openxmlformats.org/officeDocument/2006/relationships/image" Target="../media/image54.png"/><Relationship Id="rId2" Type="http://schemas.openxmlformats.org/officeDocument/2006/relationships/image" Target="../media/image48.png"/><Relationship Id="rId16" Type="http://schemas.openxmlformats.org/officeDocument/2006/relationships/image" Target="../media/image302.png"/><Relationship Id="rId20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1.png"/><Relationship Id="rId11" Type="http://schemas.openxmlformats.org/officeDocument/2006/relationships/image" Target="../media/image47.png"/><Relationship Id="rId10" Type="http://schemas.openxmlformats.org/officeDocument/2006/relationships/image" Target="../media/image250.png"/><Relationship Id="rId19" Type="http://schemas.openxmlformats.org/officeDocument/2006/relationships/image" Target="../media/image56.png"/><Relationship Id="rId4" Type="http://schemas.openxmlformats.org/officeDocument/2006/relationships/image" Target="../media/image51.png"/><Relationship Id="rId9" Type="http://schemas.openxmlformats.org/officeDocument/2006/relationships/image" Target="../media/image231.png"/><Relationship Id="rId14" Type="http://schemas.openxmlformats.org/officeDocument/2006/relationships/image" Target="../media/image28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0.png"/><Relationship Id="rId13" Type="http://schemas.openxmlformats.org/officeDocument/2006/relationships/image" Target="../media/image6.png"/><Relationship Id="rId18" Type="http://schemas.openxmlformats.org/officeDocument/2006/relationships/image" Target="../media/image63.png"/><Relationship Id="rId7" Type="http://schemas.openxmlformats.org/officeDocument/2006/relationships/image" Target="../media/image210.png"/><Relationship Id="rId12" Type="http://schemas.openxmlformats.org/officeDocument/2006/relationships/image" Target="../media/image310.png"/><Relationship Id="rId17" Type="http://schemas.openxmlformats.org/officeDocument/2006/relationships/image" Target="../media/image62.png"/><Relationship Id="rId2" Type="http://schemas.openxmlformats.org/officeDocument/2006/relationships/image" Target="../media/image58.png"/><Relationship Id="rId16" Type="http://schemas.openxmlformats.org/officeDocument/2006/relationships/image" Target="../media/image3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1.png"/><Relationship Id="rId11" Type="http://schemas.openxmlformats.org/officeDocument/2006/relationships/image" Target="../media/image47.png"/><Relationship Id="rId15" Type="http://schemas.openxmlformats.org/officeDocument/2006/relationships/image" Target="../media/image61.png"/><Relationship Id="rId10" Type="http://schemas.openxmlformats.org/officeDocument/2006/relationships/image" Target="../media/image300.png"/><Relationship Id="rId19" Type="http://schemas.openxmlformats.org/officeDocument/2006/relationships/image" Target="../media/image64.png"/><Relationship Id="rId4" Type="http://schemas.openxmlformats.org/officeDocument/2006/relationships/image" Target="../media/image570.png"/><Relationship Id="rId9" Type="http://schemas.openxmlformats.org/officeDocument/2006/relationships/image" Target="../media/image230.png"/><Relationship Id="rId14" Type="http://schemas.openxmlformats.org/officeDocument/2006/relationships/image" Target="../media/image5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0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8">
            <a:extLst>
              <a:ext uri="{FF2B5EF4-FFF2-40B4-BE49-F238E27FC236}">
                <a16:creationId xmlns:a16="http://schemas.microsoft.com/office/drawing/2014/main" id="{5A59F003-E00A-43F9-91DC-CC54E3B8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6" descr="puente juscelino-kubitschek brasilial">
            <a:extLst>
              <a:ext uri="{FF2B5EF4-FFF2-40B4-BE49-F238E27FC236}">
                <a16:creationId xmlns:a16="http://schemas.microsoft.com/office/drawing/2014/main" id="{F8787E4C-5A5E-44E1-A1EB-D633A99FBD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1" t="23391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0">
            <a:extLst>
              <a:ext uri="{FF2B5EF4-FFF2-40B4-BE49-F238E27FC236}">
                <a16:creationId xmlns:a16="http://schemas.microsoft.com/office/drawing/2014/main" id="{D74A4382-E3AD-430A-9A1F-DFA3E0E77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799868" y="-1534136"/>
            <a:ext cx="4592270" cy="12192001"/>
          </a:xfrm>
          <a:prstGeom prst="rect">
            <a:avLst/>
          </a:prstGeom>
          <a:gradFill>
            <a:gsLst>
              <a:gs pos="35000">
                <a:schemeClr val="bg1">
                  <a:alpha val="46000"/>
                </a:schemeClr>
              </a:gs>
              <a:gs pos="21000">
                <a:schemeClr val="bg1">
                  <a:alpha val="3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9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C7F4694-0B0D-4CEB-86BB-37A11787D9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4553" y="3091928"/>
            <a:ext cx="9078562" cy="2387600"/>
          </a:xfrm>
        </p:spPr>
        <p:txBody>
          <a:bodyPr>
            <a:normAutofit/>
          </a:bodyPr>
          <a:lstStyle/>
          <a:p>
            <a:pPr algn="l"/>
            <a:r>
              <a:rPr lang="es-CL" sz="6600" dirty="0"/>
              <a:t>Práctica N°2 Mecánica de Materiales</a:t>
            </a:r>
          </a:p>
        </p:txBody>
      </p:sp>
      <p:sp>
        <p:nvSpPr>
          <p:cNvPr id="17" name="Rectangle: Rounded Corners 12">
            <a:extLst>
              <a:ext uri="{FF2B5EF4-FFF2-40B4-BE49-F238E27FC236}">
                <a16:creationId xmlns:a16="http://schemas.microsoft.com/office/drawing/2014/main" id="{79F40191-0F44-4FD1-82CC-ACB507C14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575039"/>
            <a:ext cx="9785897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59AC1C2-3AF8-4890-A7CF-2DB36DAC3A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4553" y="5624945"/>
            <a:ext cx="9078562" cy="592975"/>
          </a:xfrm>
        </p:spPr>
        <p:txBody>
          <a:bodyPr anchor="ctr">
            <a:noAutofit/>
          </a:bodyPr>
          <a:lstStyle/>
          <a:p>
            <a:pPr algn="l"/>
            <a:r>
              <a:rPr lang="es-CL" sz="1200" dirty="0"/>
              <a:t>Ayudante: Yasmin Maril</a:t>
            </a:r>
          </a:p>
          <a:p>
            <a:pPr algn="l"/>
            <a:r>
              <a:rPr lang="es-CL" sz="12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yasminmaril@udec.cl</a:t>
            </a:r>
            <a:endParaRPr lang="es-CL" sz="1200" dirty="0"/>
          </a:p>
          <a:p>
            <a:pPr algn="l"/>
            <a:r>
              <a:rPr lang="es-CL" sz="1200" dirty="0"/>
              <a:t>Profesor: Dr. Carlos </a:t>
            </a:r>
            <a:r>
              <a:rPr lang="es-CL" sz="1200" dirty="0" err="1"/>
              <a:t>Camurri</a:t>
            </a:r>
            <a:endParaRPr lang="es-CL" sz="1200" dirty="0"/>
          </a:p>
        </p:txBody>
      </p:sp>
    </p:spTree>
    <p:extLst>
      <p:ext uri="{BB962C8B-B14F-4D97-AF65-F5344CB8AC3E}">
        <p14:creationId xmlns:p14="http://schemas.microsoft.com/office/powerpoint/2010/main" val="10670475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3586CF61-2E5E-4F26-921F-0D6A3E4AE64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638175"/>
                <a:ext cx="10515600" cy="5538788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lnSpc>
                    <a:spcPct val="107000"/>
                  </a:lnSpc>
                  <a:spcAft>
                    <a:spcPts val="800"/>
                  </a:spcAft>
                  <a:buNone/>
                </a:pPr>
                <a:r>
                  <a:rPr lang="es-CL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Resolviendo</a:t>
                </a:r>
                <a:endParaRPr lang="en-US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07000"/>
                  </a:lnSpc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s-CL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11</m:t>
                              </m:r>
                            </m:sub>
                          </m:sSub>
                          <m:r>
                            <a:rPr lang="es-CL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s-CL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𝜎</m:t>
                          </m:r>
                          <m:d>
                            <m:dPr>
                              <m:ctrlP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s-CL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d>
                      <m:sSub>
                        <m:sSub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s-CL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s-CL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s-CL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e>
                      </m:d>
                      <m:r>
                        <a:rPr lang="es-CL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s-CL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s-CL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21</m:t>
                          </m:r>
                        </m:sub>
                      </m:sSub>
                      <m:sSub>
                        <m:sSub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s-CL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s-CL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s-CL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e>
                      </m:d>
                      <m:r>
                        <a:rPr lang="es-CL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s-CL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s-CL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31</m:t>
                          </m:r>
                        </m:sub>
                      </m:sSub>
                      <m:sSub>
                        <m:sSub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s-CL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s-CL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3</m:t>
                          </m:r>
                        </m:sub>
                      </m:sSub>
                      <m:d>
                        <m:d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s-CL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e>
                      </m:d>
                      <m:r>
                        <a:rPr lang="es-CL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=0 </m:t>
                      </m:r>
                    </m:oMath>
                  </m:oMathPara>
                </a14:m>
                <a:endParaRPr lang="en-US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07000"/>
                  </a:lnSpc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s-CL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10−22.071</m:t>
                          </m:r>
                        </m:e>
                      </m:d>
                      <m:r>
                        <a:rPr lang="es-CL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s-CL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s-CL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s-CL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e>
                      </m:d>
                      <m:r>
                        <a:rPr lang="es-CL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+5</m:t>
                      </m:r>
                      <m:sSub>
                        <m:sSub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s-CL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s-CL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3</m:t>
                          </m:r>
                        </m:sub>
                      </m:sSub>
                      <m:d>
                        <m:d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s-CL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e>
                      </m:d>
                      <m:r>
                        <a:rPr lang="es-CL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=0</m:t>
                      </m:r>
                    </m:oMath>
                  </m:oMathPara>
                </a14:m>
                <a:endParaRPr lang="en-US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07000"/>
                  </a:lnSpc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s-CL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s-CL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s-CL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e>
                      </m:d>
                      <m:r>
                        <a:rPr lang="es-CL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=0.414</m:t>
                      </m:r>
                      <m:sSub>
                        <m:sSub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s-CL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s-CL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3</m:t>
                          </m:r>
                        </m:sub>
                      </m:sSub>
                      <m:d>
                        <m:d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s-CL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US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07000"/>
                  </a:lnSpc>
                  <a:spcAft>
                    <a:spcPts val="800"/>
                  </a:spcAft>
                  <a:buNone/>
                </a:pPr>
                <a:r>
                  <a:rPr lang="es-CL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 </a:t>
                </a:r>
                <a:endParaRPr lang="en-US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07000"/>
                  </a:lnSpc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s-CL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s-CL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s-CL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bSup>
                      <m:d>
                        <m:d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s-CL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e>
                      </m:d>
                      <m:r>
                        <a:rPr lang="es-CL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s-CL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s-CL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s-CL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bSup>
                      <m:d>
                        <m:d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s-CL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e>
                      </m:d>
                      <m:r>
                        <a:rPr lang="es-CL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=1</m:t>
                      </m:r>
                    </m:oMath>
                  </m:oMathPara>
                </a14:m>
                <a:endParaRPr lang="en-US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07000"/>
                  </a:lnSpc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s-CL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0.414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CL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s-CL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s-CL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s-CL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  <m:sSubSup>
                        <m:sSubSup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s-CL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s-CL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s-CL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s-CL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bSup>
                      <m:d>
                        <m:d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s-CL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e>
                      </m:d>
                      <m:r>
                        <a:rPr lang="es-CL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=1</m:t>
                      </m:r>
                    </m:oMath>
                  </m:oMathPara>
                </a14:m>
                <a:endParaRPr lang="en-US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07000"/>
                  </a:lnSpc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s-CL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s-CL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3</m:t>
                          </m:r>
                        </m:sub>
                      </m:sSub>
                      <m:r>
                        <a:rPr lang="es-CL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s-CL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e>
                      </m:d>
                      <m:r>
                        <a:rPr lang="es-CL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=0.924</m:t>
                      </m:r>
                    </m:oMath>
                  </m:oMathPara>
                </a14:m>
                <a:endParaRPr lang="en-US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07000"/>
                  </a:lnSpc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s-CL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→</m:t>
                          </m:r>
                          <m:r>
                            <a:rPr lang="es-CL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s-CL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s-CL" sz="1800" b="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e>
                      </m:d>
                      <m:r>
                        <a:rPr lang="es-CL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=0.382</m:t>
                      </m:r>
                    </m:oMath>
                  </m:oMathPara>
                </a14:m>
                <a:endParaRPr lang="en-US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07000"/>
                  </a:lnSpc>
                  <a:spcAft>
                    <a:spcPts val="800"/>
                  </a:spcAft>
                  <a:buNone/>
                </a:pPr>
                <a:r>
                  <a:rPr lang="es-CL" sz="1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Así,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s-CL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  <m:sub>
                        <m:r>
                          <a:rPr lang="es-CL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s-CL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(1)=(0.382, 0, 0.924)</m:t>
                    </m:r>
                  </m:oMath>
                </a14:m>
                <a:endParaRPr lang="en-US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07000"/>
                  </a:lnSpc>
                  <a:spcAft>
                    <a:spcPts val="800"/>
                  </a:spcAft>
                  <a:buNone/>
                </a:pPr>
                <a:r>
                  <a:rPr lang="es-CL" sz="18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Recordemos que para que dos planos </a:t>
                </a:r>
                <a:r>
                  <a:rPr lang="es-CL" sz="180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sean perpendiculares entre si, </a:t>
                </a:r>
                <a:r>
                  <a:rPr lang="es-CL" sz="18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el producto punto de sus normales deber cero, por tanto:</a:t>
                </a:r>
                <a:endParaRPr lang="es-CL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07000"/>
                  </a:lnSpc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s-CL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s-CL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s-CL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(3)=(−0.924, 0, 0.382)</m:t>
                      </m:r>
                    </m:oMath>
                  </m:oMathPara>
                </a14:m>
                <a:endParaRPr lang="en-US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endParaRPr lang="es-CL" dirty="0"/>
              </a:p>
            </p:txBody>
          </p:sp>
        </mc:Choice>
        <mc:Fallback xmlns="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3586CF61-2E5E-4F26-921F-0D6A3E4AE64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638175"/>
                <a:ext cx="10515600" cy="5538788"/>
              </a:xfrm>
              <a:blipFill>
                <a:blip r:embed="rId2"/>
                <a:stretch>
                  <a:fillRect l="-522" t="-771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108139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0D424BC6-5D15-42D5-B251-D60733B4768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68448" y="238125"/>
                <a:ext cx="11291581" cy="5938838"/>
              </a:xfrm>
            </p:spPr>
            <p:txBody>
              <a:bodyPr>
                <a:normAutofit/>
              </a:bodyPr>
              <a:lstStyle/>
              <a:p>
                <a:pPr marL="0" lvl="0" indent="0">
                  <a:lnSpc>
                    <a:spcPct val="107000"/>
                  </a:lnSpc>
                  <a:spcAft>
                    <a:spcPts val="800"/>
                  </a:spcAft>
                  <a:buNone/>
                </a:pPr>
                <a:r>
                  <a:rPr lang="es-CL" sz="1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Cálculo tensor esfuerzo en base ‘ mediante 1° método:</a:t>
                </a:r>
                <a:endParaRPr lang="en-US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07000"/>
                  </a:lnSpc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s-CL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CL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s-CL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CL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s-CL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CL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s-CL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CL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s-CL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13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CL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s-CL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CL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s-CL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CL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s-CL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23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CL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s-CL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31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CL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s-CL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32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CL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s-CL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33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s-CL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es-CL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𝑐𝑜𝑠</m:t>
                                    </m:r>
                                  </m:fName>
                                  <m:e>
                                    <m:r>
                                      <a:rPr lang="es-CL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50</m:t>
                                    </m:r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s-CL" sz="180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r>
                                      <a:rPr lang="es-CL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90</m:t>
                                    </m:r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es-CL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𝑐𝑜𝑠</m:t>
                                    </m:r>
                                  </m:fName>
                                  <m:e>
                                    <m:r>
                                      <a:rPr lang="es-CL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140</m:t>
                                    </m:r>
                                  </m:e>
                                </m:func>
                              </m:e>
                            </m:mr>
                            <m:mr>
                              <m:e>
                                <m:func>
                                  <m:func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s-CL" sz="180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r>
                                      <a:rPr lang="es-CL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90</m:t>
                                    </m:r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s-CL" sz="180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r>
                                      <a:rPr lang="es-CL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0</m:t>
                                    </m:r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s-CL" sz="180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r>
                                      <a:rPr lang="es-CL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90</m:t>
                                    </m:r>
                                  </m:e>
                                </m:func>
                              </m:e>
                            </m:mr>
                            <m:mr>
                              <m:e>
                                <m:func>
                                  <m:func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es-CL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𝑐𝑜𝑠</m:t>
                                    </m:r>
                                  </m:fName>
                                  <m:e>
                                    <m:r>
                                      <a:rPr lang="es-CL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40</m:t>
                                    </m:r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s-CL" sz="180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r>
                                      <a:rPr lang="es-CL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90</m:t>
                                    </m:r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es-CL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𝑐𝑜𝑠</m:t>
                                    </m:r>
                                  </m:fName>
                                  <m:e>
                                    <m:r>
                                      <a:rPr lang="es-CL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50</m:t>
                                    </m:r>
                                  </m:e>
                                </m:func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07000"/>
                  </a:lnSpc>
                  <a:spcAft>
                    <a:spcPts val="800"/>
                  </a:spcAft>
                  <a:buNone/>
                </a:pPr>
                <a:r>
                  <a:rPr lang="es-CL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 </a:t>
                </a:r>
                <a:endParaRPr lang="en-US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07000"/>
                  </a:lnSpc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s-CL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CL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s-CL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s-CL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0.643</m:t>
                                </m:r>
                              </m:e>
                              <m:e>
                                <m:r>
                                  <a:rPr lang="es-CL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s-CL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−0.766</m:t>
                                </m:r>
                              </m:e>
                            </m:mr>
                            <m:mr>
                              <m:e>
                                <m:r>
                                  <a:rPr lang="es-CL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s-CL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s-CL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s-CL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0.766</m:t>
                                </m:r>
                              </m:e>
                              <m:e>
                                <m:r>
                                  <a:rPr lang="es-CL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s-CL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0.643</m:t>
                                </m:r>
                              </m:e>
                            </m:mr>
                          </m:m>
                        </m:e>
                      </m:d>
                      <m:r>
                        <a:rPr lang="es-CL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</m:t>
                      </m:r>
                    </m:oMath>
                  </m:oMathPara>
                </a14:m>
                <a:endParaRPr lang="es-CL" sz="1800" i="1" dirty="0">
                  <a:effectLst/>
                  <a:latin typeface="Cambria Math" panose="020405030504060302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07000"/>
                  </a:lnSpc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    </m:t>
                      </m:r>
                      <m:r>
                        <a:rPr lang="es-CL" sz="1800" i="1"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                   </m:t>
                      </m:r>
                    </m:oMath>
                  </m:oMathPara>
                </a14:m>
                <a:endParaRPr lang="en-US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07000"/>
                  </a:lnSpc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80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s-CL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s-CL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lang="es-CL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s-CL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s-CL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CL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𝑖𝑟</m:t>
                          </m:r>
                        </m:sub>
                      </m:sSub>
                      <m:sSub>
                        <m:sSub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s-CL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CL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𝑗𝑠</m:t>
                          </m:r>
                        </m:sub>
                      </m:sSub>
                      <m:sSub>
                        <m:sSub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s-CL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s-CL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𝑟𝑠</m:t>
                          </m:r>
                        </m:sub>
                      </m:sSub>
                      <m:r>
                        <a:rPr lang="es-CL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s-CL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CL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s-CL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s-CL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CL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𝑗𝑠</m:t>
                          </m:r>
                        </m:sub>
                      </m:sSub>
                      <m:sSub>
                        <m:sSub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s-CL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s-CL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  <m:r>
                            <a:rPr lang="es-CL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s-CL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s-CL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CL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s-CL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s-CL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CL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𝑗𝑠</m:t>
                          </m:r>
                        </m:sub>
                      </m:sSub>
                      <m:sSub>
                        <m:sSub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s-CL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s-CL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es-CL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s-CL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s-CL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CL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s-CL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s-CL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CL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𝑗𝑠</m:t>
                          </m:r>
                        </m:sub>
                      </m:sSub>
                      <m:sSub>
                        <m:sSub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s-CL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s-CL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3</m:t>
                          </m:r>
                          <m:r>
                            <a:rPr lang="es-CL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en-US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07000"/>
                  </a:lnSpc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s-CL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s-CL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lang="es-CL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s-CL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s-CL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CL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s-CL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s-CL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CL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𝑗</m:t>
                          </m:r>
                          <m:r>
                            <a:rPr lang="es-CL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s-CL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s-CL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11</m:t>
                          </m:r>
                        </m:sub>
                      </m:sSub>
                      <m:r>
                        <a:rPr lang="es-CL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s-CL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CL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s-CL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s-CL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CL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𝑗</m:t>
                          </m:r>
                          <m:r>
                            <a:rPr lang="es-CL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s-CL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s-CL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12</m:t>
                          </m:r>
                        </m:sub>
                      </m:sSub>
                      <m:r>
                        <a:rPr lang="es-CL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s-CL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CL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s-CL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s-CL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CL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𝑗</m:t>
                          </m:r>
                          <m:r>
                            <a:rPr lang="es-CL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s-CL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s-CL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13</m:t>
                          </m:r>
                        </m:sub>
                      </m:sSub>
                      <m:r>
                        <a:rPr lang="es-CL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s-CL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CL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s-CL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s-CL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CL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𝑗</m:t>
                          </m:r>
                          <m:r>
                            <a:rPr lang="es-CL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s-CL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s-CL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21</m:t>
                          </m:r>
                        </m:sub>
                      </m:sSub>
                      <m:r>
                        <a:rPr lang="es-CL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s-CL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CL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s-CL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s-CL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CL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𝑗</m:t>
                          </m:r>
                          <m:r>
                            <a:rPr lang="es-CL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s-CL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s-CL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22</m:t>
                          </m:r>
                        </m:sub>
                      </m:sSub>
                      <m:r>
                        <a:rPr lang="es-CL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s-CL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CL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s-CL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s-CL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CL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𝑗</m:t>
                          </m:r>
                          <m:r>
                            <a:rPr lang="es-CL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s-CL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s-CL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23</m:t>
                          </m:r>
                        </m:sub>
                      </m:sSub>
                      <m:r>
                        <a:rPr lang="es-CL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s-CL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CL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s-CL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s-CL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CL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𝑗</m:t>
                          </m:r>
                          <m:r>
                            <a:rPr lang="es-CL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s-CL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s-CL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31</m:t>
                          </m:r>
                        </m:sub>
                      </m:sSub>
                      <m:r>
                        <a:rPr lang="es-CL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s-CL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CL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s-CL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s-CL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CL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𝑗</m:t>
                          </m:r>
                          <m:r>
                            <a:rPr lang="es-CL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s-CL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s-CL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32</m:t>
                          </m:r>
                        </m:sub>
                      </m:sSub>
                      <m:r>
                        <a:rPr lang="es-CL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s-CL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CL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s-CL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s-CL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CL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𝑗</m:t>
                          </m:r>
                          <m:r>
                            <a:rPr lang="es-CL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s-CL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s-CL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33</m:t>
                          </m:r>
                        </m:sub>
                      </m:sSub>
                    </m:oMath>
                  </m:oMathPara>
                </a14:m>
                <a:endParaRPr lang="en-US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07000"/>
                  </a:lnSpc>
                  <a:spcAft>
                    <a:spcPts val="800"/>
                  </a:spcAft>
                  <a:buNone/>
                </a:pPr>
                <a:r>
                  <a:rPr lang="es-CL" sz="1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Pero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s-CL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𝜎</m:t>
                        </m:r>
                      </m:e>
                      <m:sub>
                        <m:r>
                          <a:rPr lang="es-CL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12</m:t>
                        </m:r>
                      </m:sub>
                    </m:sSub>
                    <m:r>
                      <a:rPr lang="es-CL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 </m:t>
                    </m:r>
                    <m:sSub>
                      <m:sSubPr>
                        <m:ctrlP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s-CL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𝜎</m:t>
                        </m:r>
                      </m:e>
                      <m:sub>
                        <m:r>
                          <a:rPr lang="es-CL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21</m:t>
                        </m:r>
                      </m:sub>
                    </m:sSub>
                    <m:r>
                      <a:rPr lang="es-CL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 </m:t>
                    </m:r>
                    <m:sSub>
                      <m:sSubPr>
                        <m:ctrlP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s-CL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𝜎</m:t>
                        </m:r>
                      </m:e>
                      <m:sub>
                        <m:r>
                          <a:rPr lang="es-CL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23</m:t>
                        </m:r>
                      </m:sub>
                    </m:sSub>
                    <m:r>
                      <a:rPr lang="es-CL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 </m:t>
                    </m:r>
                    <m:sSub>
                      <m:sSubPr>
                        <m:ctrlP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s-CL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𝜎</m:t>
                        </m:r>
                      </m:e>
                      <m:sub>
                        <m:r>
                          <a:rPr lang="es-CL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32</m:t>
                        </m:r>
                      </m:sub>
                    </m:sSub>
                    <m:r>
                      <a:rPr lang="es-CL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=0</m:t>
                    </m:r>
                  </m:oMath>
                </a14:m>
                <a:r>
                  <a:rPr lang="es-CL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,</a:t>
                </a:r>
                <a:endParaRPr lang="en-US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07000"/>
                  </a:lnSpc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s-CL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s-CL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lang="es-CL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s-CL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s-CL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CL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s-CL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s-CL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CL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𝑗</m:t>
                          </m:r>
                          <m:r>
                            <a:rPr lang="es-CL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s-CL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s-CL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11</m:t>
                          </m:r>
                        </m:sub>
                      </m:sSub>
                      <m:r>
                        <a:rPr lang="es-CL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s-CL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CL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s-CL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s-CL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CL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𝑗</m:t>
                          </m:r>
                          <m:r>
                            <a:rPr lang="es-CL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s-CL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s-CL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13</m:t>
                          </m:r>
                        </m:sub>
                      </m:sSub>
                      <m:r>
                        <a:rPr lang="es-CL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s-CL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CL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s-CL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s-CL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CL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𝑗</m:t>
                          </m:r>
                          <m:r>
                            <a:rPr lang="es-CL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s-CL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s-CL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22</m:t>
                          </m:r>
                        </m:sub>
                      </m:sSub>
                      <m:r>
                        <a:rPr lang="es-CL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s-CL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CL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s-CL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s-CL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CL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𝑗</m:t>
                          </m:r>
                          <m:r>
                            <a:rPr lang="es-CL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s-CL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s-CL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31</m:t>
                          </m:r>
                        </m:sub>
                      </m:sSub>
                      <m:r>
                        <a:rPr lang="es-CL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s-CL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CL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s-CL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s-CL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CL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𝑗</m:t>
                          </m:r>
                          <m:r>
                            <a:rPr lang="es-CL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s-CL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s-CL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33</m:t>
                          </m:r>
                        </m:sub>
                      </m:sSub>
                    </m:oMath>
                  </m:oMathPara>
                </a14:m>
                <a:endParaRPr lang="en-US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07000"/>
                  </a:lnSpc>
                  <a:spcAft>
                    <a:spcPts val="800"/>
                  </a:spcAft>
                  <a:buNone/>
                </a:pPr>
                <a:endParaRPr lang="en-US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endParaRPr lang="es-CL" dirty="0"/>
              </a:p>
            </p:txBody>
          </p:sp>
        </mc:Choice>
        <mc:Fallback xmlns="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0D424BC6-5D15-42D5-B251-D60733B476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8448" y="238125"/>
                <a:ext cx="11291581" cy="5938838"/>
              </a:xfrm>
              <a:blipFill>
                <a:blip r:embed="rId2"/>
                <a:stretch>
                  <a:fillRect l="-432" t="-411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agen 3">
            <a:extLst>
              <a:ext uri="{FF2B5EF4-FFF2-40B4-BE49-F238E27FC236}">
                <a16:creationId xmlns:a16="http://schemas.microsoft.com/office/drawing/2014/main" id="{DDB6B32E-AA52-4AB2-A4C9-D1F8CB2A31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6406" t="33472" r="7500" b="20833"/>
          <a:stretch/>
        </p:blipFill>
        <p:spPr>
          <a:xfrm>
            <a:off x="1008951" y="681037"/>
            <a:ext cx="2069808" cy="2038824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116603F5-20A3-4879-8B32-814F2A2A8C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66696" y="238125"/>
            <a:ext cx="3056856" cy="2618647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B57B0D56-7CB2-4C43-A11F-6008AA5B60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28704" y="4458208"/>
            <a:ext cx="2777924" cy="1817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999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DAFC97E2-3AD9-4247-A8E7-254D221BB6C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352425"/>
                <a:ext cx="10515600" cy="5824538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07000"/>
                  </a:lnSpc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80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s-CL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s-CL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lang="es-CL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s-CL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s-CL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CL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s-CL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s-CL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CL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𝑗</m:t>
                          </m:r>
                          <m:r>
                            <a:rPr lang="es-CL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s-CL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s-CL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11</m:t>
                          </m:r>
                        </m:sub>
                      </m:sSub>
                      <m:r>
                        <a:rPr lang="es-CL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s-CL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CL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s-CL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s-CL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CL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𝑗</m:t>
                          </m:r>
                          <m:r>
                            <a:rPr lang="es-CL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s-CL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s-CL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13</m:t>
                          </m:r>
                        </m:sub>
                      </m:sSub>
                      <m:r>
                        <a:rPr lang="es-CL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s-CL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CL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s-CL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s-CL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CL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𝑗</m:t>
                          </m:r>
                          <m:r>
                            <a:rPr lang="es-CL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s-CL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s-CL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22</m:t>
                          </m:r>
                        </m:sub>
                      </m:sSub>
                      <m:r>
                        <a:rPr lang="es-CL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s-CL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CL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s-CL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s-CL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CL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𝑗</m:t>
                          </m:r>
                          <m:r>
                            <a:rPr lang="es-CL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s-CL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s-CL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31</m:t>
                          </m:r>
                        </m:sub>
                      </m:sSub>
                      <m:r>
                        <a:rPr lang="es-CL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s-CL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CL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s-CL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s-CL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CL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𝑗</m:t>
                          </m:r>
                          <m:r>
                            <a:rPr lang="es-CL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s-CL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s-CL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33</m:t>
                          </m:r>
                        </m:sub>
                      </m:sSub>
                    </m:oMath>
                  </m:oMathPara>
                </a14:m>
                <a:endParaRPr lang="es-CL" sz="1800" b="1" dirty="0"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07000"/>
                  </a:lnSpc>
                  <a:spcAft>
                    <a:spcPts val="800"/>
                  </a:spcAft>
                  <a:buNone/>
                </a:pPr>
                <a:r>
                  <a:rPr lang="es-CL" sz="1800" b="1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Cálculo de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b="1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s-CL" sz="1800" b="1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𝝈</m:t>
                        </m:r>
                      </m:e>
                      <m:sub>
                        <m:r>
                          <a:rPr lang="es-CL" sz="1800" b="1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𝟏𝟏</m:t>
                        </m:r>
                      </m:sub>
                      <m:sup>
                        <m:r>
                          <a:rPr lang="es-CL" sz="1800" b="1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s-CL" sz="1800" b="1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, con i=1, j=1:</a:t>
                </a:r>
                <a:endParaRPr lang="en-US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07000"/>
                  </a:lnSpc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s-CL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s-CL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s-CL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s-CL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s-CL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CL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11</m:t>
                          </m:r>
                        </m:sub>
                      </m:sSub>
                      <m:sSub>
                        <m:sSub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s-CL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CL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11</m:t>
                          </m:r>
                        </m:sub>
                      </m:sSub>
                      <m:sSub>
                        <m:sSub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s-CL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s-CL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11</m:t>
                          </m:r>
                        </m:sub>
                      </m:sSub>
                      <m:r>
                        <a:rPr lang="es-CL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s-CL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CL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11</m:t>
                          </m:r>
                        </m:sub>
                      </m:sSub>
                      <m:sSub>
                        <m:sSub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s-CL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CL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13</m:t>
                          </m:r>
                        </m:sub>
                      </m:sSub>
                      <m:sSub>
                        <m:sSub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s-CL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s-CL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13</m:t>
                          </m:r>
                        </m:sub>
                      </m:sSub>
                      <m:r>
                        <a:rPr lang="es-CL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s-CL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CL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12</m:t>
                          </m:r>
                        </m:sub>
                      </m:sSub>
                      <m:sSub>
                        <m:sSub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s-CL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CL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12</m:t>
                          </m:r>
                        </m:sub>
                      </m:sSub>
                      <m:sSub>
                        <m:sSub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s-CL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s-CL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22</m:t>
                          </m:r>
                        </m:sub>
                      </m:sSub>
                      <m:r>
                        <a:rPr lang="es-CL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s-CL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CL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13</m:t>
                          </m:r>
                        </m:sub>
                      </m:sSub>
                      <m:sSub>
                        <m:sSub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s-CL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CL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11</m:t>
                          </m:r>
                        </m:sub>
                      </m:sSub>
                      <m:sSub>
                        <m:sSub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s-CL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s-CL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31</m:t>
                          </m:r>
                        </m:sub>
                      </m:sSub>
                      <m:r>
                        <a:rPr lang="es-CL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s-CL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CL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13</m:t>
                          </m:r>
                        </m:sub>
                      </m:sSub>
                      <m:sSub>
                        <m:sSub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s-CL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CL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13</m:t>
                          </m:r>
                        </m:sub>
                      </m:sSub>
                      <m:sSub>
                        <m:sSub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s-CL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s-CL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33</m:t>
                          </m:r>
                        </m:sub>
                      </m:sSub>
                    </m:oMath>
                  </m:oMathPara>
                </a14:m>
                <a:endParaRPr lang="en-US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07000"/>
                  </a:lnSpc>
                  <a:spcAft>
                    <a:spcPts val="800"/>
                  </a:spcAft>
                  <a:buNone/>
                </a:pPr>
                <a:r>
                  <a:rPr lang="es-CL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Pero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s-CL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es-CL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12</m:t>
                        </m:r>
                      </m:sub>
                    </m:sSub>
                    <m:r>
                      <a:rPr lang="es-CL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=0</m:t>
                    </m:r>
                  </m:oMath>
                </a14:m>
                <a:endParaRPr lang="en-US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07000"/>
                  </a:lnSpc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s-CL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s-CL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s-CL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s-CL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s-CL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11</m:t>
                              </m:r>
                            </m:sub>
                          </m:sSub>
                        </m:e>
                        <m:sup>
                          <m:r>
                            <a:rPr lang="es-CL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s-CL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s-CL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11</m:t>
                          </m:r>
                        </m:sub>
                      </m:sSub>
                      <m:r>
                        <a:rPr lang="es-CL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s-CL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es-CL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CL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11</m:t>
                          </m:r>
                        </m:sub>
                      </m:sSub>
                      <m:sSub>
                        <m:sSub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s-CL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CL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13</m:t>
                          </m:r>
                        </m:sub>
                      </m:sSub>
                      <m:sSub>
                        <m:sSub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s-CL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s-CL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13</m:t>
                          </m:r>
                        </m:sub>
                      </m:sSub>
                      <m:r>
                        <a:rPr lang="es-CL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s-CL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13</m:t>
                              </m:r>
                            </m:sub>
                          </m:sSub>
                        </m:e>
                        <m:sup>
                          <m:r>
                            <a:rPr lang="es-CL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s-CL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s-CL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33</m:t>
                          </m:r>
                        </m:sub>
                      </m:sSub>
                    </m:oMath>
                  </m:oMathPara>
                </a14:m>
                <a:endParaRPr lang="en-US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07000"/>
                  </a:lnSpc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s-CL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s-CL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s-CL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s-CL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s-CL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0.643</m:t>
                          </m:r>
                        </m:e>
                        <m:sup>
                          <m:r>
                            <a:rPr lang="es-CL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  <m:r>
                        <a:rPr lang="es-CL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∙10+2∙0.643∙−0.766∙5+</m:t>
                      </m:r>
                      <m:sSup>
                        <m:sSup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s-CL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−0.766</m:t>
                              </m:r>
                            </m:e>
                          </m:d>
                        </m:e>
                        <m:sup>
                          <m:r>
                            <a:rPr lang="es-CL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  <m:r>
                        <a:rPr lang="es-CL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∙20=10.944</m:t>
                      </m:r>
                    </m:oMath>
                  </m:oMathPara>
                </a14:m>
                <a:endParaRPr lang="en-US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07000"/>
                  </a:lnSpc>
                  <a:spcAft>
                    <a:spcPts val="800"/>
                  </a:spcAft>
                  <a:buNone/>
                </a:pPr>
                <a:r>
                  <a:rPr lang="es-CL" sz="1800" b="1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Cálculo de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b="1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s-CL" sz="1800" b="1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𝝈</m:t>
                        </m:r>
                      </m:e>
                      <m:sub>
                        <m:r>
                          <a:rPr lang="es-CL" sz="1800" b="1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𝟑𝟑</m:t>
                        </m:r>
                      </m:sub>
                      <m:sup>
                        <m:r>
                          <a:rPr lang="es-CL" sz="1800" b="1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s-CL" sz="1800" b="1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, con i=3, j=3:</a:t>
                </a:r>
                <a:endParaRPr lang="en-US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07000"/>
                  </a:lnSpc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s-CL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s-CL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33</m:t>
                          </m:r>
                        </m:sub>
                        <m:sup>
                          <m:r>
                            <a:rPr lang="es-CL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s-CL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s-CL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CL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31</m:t>
                          </m:r>
                        </m:sub>
                      </m:sSub>
                      <m:sSub>
                        <m:sSub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s-CL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CL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31</m:t>
                          </m:r>
                        </m:sub>
                      </m:sSub>
                      <m:sSub>
                        <m:sSub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s-CL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s-CL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11</m:t>
                          </m:r>
                        </m:sub>
                      </m:sSub>
                      <m:r>
                        <a:rPr lang="es-CL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s-CL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CL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31</m:t>
                          </m:r>
                        </m:sub>
                      </m:sSub>
                      <m:sSub>
                        <m:sSub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s-CL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CL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33</m:t>
                          </m:r>
                        </m:sub>
                      </m:sSub>
                      <m:sSub>
                        <m:sSub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s-CL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s-CL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13</m:t>
                          </m:r>
                        </m:sub>
                      </m:sSub>
                      <m:r>
                        <a:rPr lang="es-CL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s-CL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CL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32</m:t>
                          </m:r>
                        </m:sub>
                      </m:sSub>
                      <m:sSub>
                        <m:sSub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s-CL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CL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32</m:t>
                          </m:r>
                        </m:sub>
                      </m:sSub>
                      <m:sSub>
                        <m:sSub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s-CL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s-CL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22</m:t>
                          </m:r>
                        </m:sub>
                      </m:sSub>
                      <m:r>
                        <a:rPr lang="es-CL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s-CL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CL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33</m:t>
                          </m:r>
                        </m:sub>
                      </m:sSub>
                      <m:sSub>
                        <m:sSub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s-CL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CL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31</m:t>
                          </m:r>
                        </m:sub>
                      </m:sSub>
                      <m:sSub>
                        <m:sSub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s-CL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s-CL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31</m:t>
                          </m:r>
                        </m:sub>
                      </m:sSub>
                      <m:r>
                        <a:rPr lang="es-CL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s-CL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CL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33</m:t>
                          </m:r>
                        </m:sub>
                      </m:sSub>
                      <m:sSub>
                        <m:sSub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s-CL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CL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33</m:t>
                          </m:r>
                        </m:sub>
                      </m:sSub>
                      <m:sSub>
                        <m:sSub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s-CL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s-CL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33</m:t>
                          </m:r>
                        </m:sub>
                      </m:sSub>
                    </m:oMath>
                  </m:oMathPara>
                </a14:m>
                <a:endParaRPr lang="en-US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07000"/>
                  </a:lnSpc>
                  <a:spcAft>
                    <a:spcPts val="800"/>
                  </a:spcAft>
                  <a:buNone/>
                </a:pPr>
                <a:r>
                  <a:rPr lang="es-CL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Pero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s-CL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es-CL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32</m:t>
                        </m:r>
                      </m:sub>
                    </m:sSub>
                    <m:r>
                      <a:rPr lang="es-CL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=0</m:t>
                    </m:r>
                  </m:oMath>
                </a14:m>
                <a:endParaRPr lang="en-US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07000"/>
                  </a:lnSpc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s-CL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s-CL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33</m:t>
                          </m:r>
                        </m:sub>
                        <m:sup>
                          <m:r>
                            <a:rPr lang="es-CL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s-CL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s-CL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31</m:t>
                              </m:r>
                            </m:sub>
                          </m:sSub>
                        </m:e>
                        <m:sup>
                          <m:r>
                            <a:rPr lang="es-CL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s-CL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s-CL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11</m:t>
                          </m:r>
                        </m:sub>
                      </m:sSub>
                      <m:r>
                        <a:rPr lang="es-CL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s-CL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es-CL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CL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31</m:t>
                          </m:r>
                        </m:sub>
                      </m:sSub>
                      <m:sSub>
                        <m:sSub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s-CL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CL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33</m:t>
                          </m:r>
                        </m:sub>
                      </m:sSub>
                      <m:sSub>
                        <m:sSub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s-CL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s-CL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13</m:t>
                          </m:r>
                        </m:sub>
                      </m:sSub>
                      <m:r>
                        <a:rPr lang="es-CL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s-CL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33</m:t>
                              </m:r>
                            </m:sub>
                          </m:sSub>
                        </m:e>
                        <m:sup>
                          <m:r>
                            <a:rPr lang="es-CL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s-CL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s-CL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33</m:t>
                          </m:r>
                        </m:sub>
                      </m:sSub>
                    </m:oMath>
                  </m:oMathPara>
                </a14:m>
                <a:endParaRPr lang="en-US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s-CL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s-CL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s-CL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s-CL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CL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0.766</m:t>
                          </m:r>
                        </m:e>
                        <m:sup>
                          <m:r>
                            <a:rPr lang="es-CL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  <m:r>
                        <a:rPr lang="es-CL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∙10+2∙0.766∙0.643∙5+</m:t>
                      </m:r>
                      <m:sSup>
                        <m:sSup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CL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0.643</m:t>
                          </m:r>
                        </m:e>
                        <m:sup>
                          <m:r>
                            <a:rPr lang="es-CL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  <m:r>
                        <a:rPr lang="es-CL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∙20=19.061</m:t>
                      </m:r>
                    </m:oMath>
                  </m:oMathPara>
                </a14:m>
                <a:endParaRPr lang="es-CL" dirty="0"/>
              </a:p>
            </p:txBody>
          </p:sp>
        </mc:Choice>
        <mc:Fallback xmlns="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DAFC97E2-3AD9-4247-A8E7-254D221BB6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352425"/>
                <a:ext cx="10515600" cy="5824538"/>
              </a:xfrm>
              <a:blipFill>
                <a:blip r:embed="rId2"/>
                <a:stretch>
                  <a:fillRect l="-522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330613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677821EE-0901-4289-8ECD-3ACB3233A5F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90550" y="739775"/>
                <a:ext cx="10515600" cy="4351338"/>
              </a:xfrm>
            </p:spPr>
            <p:txBody>
              <a:bodyPr/>
              <a:lstStyle/>
              <a:p>
                <a:pPr marL="0" indent="0">
                  <a:lnSpc>
                    <a:spcPct val="107000"/>
                  </a:lnSpc>
                  <a:spcAft>
                    <a:spcPts val="800"/>
                  </a:spcAft>
                  <a:buNone/>
                </a:pPr>
                <a:r>
                  <a:rPr lang="es-CL" sz="1800" b="1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Cálculo de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b="1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s-CL" sz="1800" b="1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𝝈</m:t>
                        </m:r>
                      </m:e>
                      <m:sub>
                        <m:r>
                          <a:rPr lang="es-CL" sz="1800" b="1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𝟏𝟑</m:t>
                        </m:r>
                      </m:sub>
                      <m:sup>
                        <m:r>
                          <a:rPr lang="es-CL" sz="1800" b="1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s-CL" sz="1800" b="1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, con i=1, j=3:</a:t>
                </a:r>
                <a:endParaRPr lang="en-US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07000"/>
                  </a:lnSpc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s-CL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s-CL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13</m:t>
                          </m:r>
                        </m:sub>
                        <m:sup>
                          <m:r>
                            <a:rPr lang="es-CL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s-CL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s-CL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CL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11</m:t>
                          </m:r>
                        </m:sub>
                      </m:sSub>
                      <m:sSub>
                        <m:sSub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s-CL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CL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31</m:t>
                          </m:r>
                        </m:sub>
                      </m:sSub>
                      <m:sSub>
                        <m:sSub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s-CL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s-CL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11</m:t>
                          </m:r>
                        </m:sub>
                      </m:sSub>
                      <m:r>
                        <a:rPr lang="es-CL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s-CL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CL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11</m:t>
                          </m:r>
                        </m:sub>
                      </m:sSub>
                      <m:sSub>
                        <m:sSub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s-CL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CL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33</m:t>
                          </m:r>
                        </m:sub>
                      </m:sSub>
                      <m:sSub>
                        <m:sSub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s-CL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s-CL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13</m:t>
                          </m:r>
                        </m:sub>
                      </m:sSub>
                      <m:r>
                        <a:rPr lang="es-CL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s-CL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CL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12</m:t>
                          </m:r>
                        </m:sub>
                      </m:sSub>
                      <m:sSub>
                        <m:sSub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s-CL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CL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32</m:t>
                          </m:r>
                        </m:sub>
                      </m:sSub>
                      <m:sSub>
                        <m:sSub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s-CL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s-CL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22</m:t>
                          </m:r>
                        </m:sub>
                      </m:sSub>
                      <m:r>
                        <a:rPr lang="es-CL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s-CL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CL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13</m:t>
                          </m:r>
                        </m:sub>
                      </m:sSub>
                      <m:sSub>
                        <m:sSub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s-CL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CL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31</m:t>
                          </m:r>
                        </m:sub>
                      </m:sSub>
                      <m:sSub>
                        <m:sSub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s-CL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s-CL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31</m:t>
                          </m:r>
                        </m:sub>
                      </m:sSub>
                      <m:r>
                        <a:rPr lang="es-CL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s-CL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CL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13</m:t>
                          </m:r>
                        </m:sub>
                      </m:sSub>
                      <m:sSub>
                        <m:sSub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s-CL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CL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33</m:t>
                          </m:r>
                        </m:sub>
                      </m:sSub>
                      <m:sSub>
                        <m:sSub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s-CL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s-CL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33</m:t>
                          </m:r>
                        </m:sub>
                      </m:sSub>
                    </m:oMath>
                  </m:oMathPara>
                </a14:m>
                <a:endParaRPr lang="en-US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07000"/>
                  </a:lnSpc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s-CL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s-CL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13</m:t>
                          </m:r>
                        </m:sub>
                        <m:sup>
                          <m:r>
                            <a:rPr lang="es-CL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s-CL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=0.643∙0.766∙10+</m:t>
                      </m:r>
                      <m:sSup>
                        <m:sSup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s-CL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0.643</m:t>
                          </m:r>
                        </m:e>
                        <m:sup>
                          <m:r>
                            <a:rPr lang="es-CL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  <m:r>
                        <a:rPr lang="es-CL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∙5+0.766∙−0.766∙5−0.766∙0.643∙20=−5.792</m:t>
                      </m:r>
                    </m:oMath>
                  </m:oMathPara>
                </a14:m>
                <a:endParaRPr lang="en-US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07000"/>
                  </a:lnSpc>
                  <a:spcAft>
                    <a:spcPts val="800"/>
                  </a:spcAft>
                  <a:buNone/>
                </a:pPr>
                <a:r>
                  <a:rPr lang="es-CL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Finalmente</a:t>
                </a:r>
                <a:endParaRPr lang="en-US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indent="0" algn="ctr">
                  <a:lnSpc>
                    <a:spcPct val="107000"/>
                  </a:lnSpc>
                  <a:spcAft>
                    <a:spcPts val="800"/>
                  </a:spcAft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s-CL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𝜎</m:t>
                        </m:r>
                      </m:e>
                      <m:sub>
                        <m:r>
                          <a:rPr lang="es-CL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𝑖𝑗</m:t>
                        </m:r>
                      </m:sub>
                    </m:sSub>
                    <m:r>
                      <a:rPr lang="es-CL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′=</m:t>
                    </m:r>
                    <m:d>
                      <m:dPr>
                        <m:begChr m:val="["/>
                        <m:endChr m:val="]"/>
                        <m:ctrlP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s-CL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10.944</m:t>
                              </m:r>
                            </m:e>
                            <m:e>
                              <m:r>
                                <a:rPr lang="es-CL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s-CL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5.792</m:t>
                              </m:r>
                            </m:e>
                          </m:mr>
                          <m:mr>
                            <m:e>
                              <m:r>
                                <a:rPr lang="es-CL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s-CL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12</m:t>
                              </m:r>
                            </m:e>
                            <m:e>
                              <m:r>
                                <a:rPr lang="es-CL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s-CL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5.792</m:t>
                              </m:r>
                            </m:e>
                            <m:e>
                              <m:r>
                                <a:rPr lang="es-CL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s-CL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19.061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s-CL" sz="1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type m:val="skw"/>
                        <m:ctrlP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s-CL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𝑘𝑔</m:t>
                        </m:r>
                      </m:num>
                      <m:den>
                        <m:sSup>
                          <m:sSupPr>
                            <m:ctrlP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s-CL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𝑚𝑚</m:t>
                            </m:r>
                          </m:e>
                          <m:sup>
                            <m:r>
                              <a:rPr lang="es-CL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endParaRPr lang="es-CL" dirty="0"/>
              </a:p>
            </p:txBody>
          </p:sp>
        </mc:Choice>
        <mc:Fallback xmlns="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677821EE-0901-4289-8ECD-3ACB3233A5F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90550" y="739775"/>
                <a:ext cx="10515600" cy="4351338"/>
              </a:xfrm>
              <a:blipFill>
                <a:blip r:embed="rId2"/>
                <a:stretch>
                  <a:fillRect l="-522" t="-560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783562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C96C8E6-1BCE-427F-B809-740BBC87D7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2797" y="127635"/>
            <a:ext cx="9692640" cy="1325562"/>
          </a:xfrm>
        </p:spPr>
        <p:txBody>
          <a:bodyPr/>
          <a:lstStyle/>
          <a:p>
            <a:r>
              <a:rPr lang="es-CL" dirty="0"/>
              <a:t>Círculo de Mohr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0ABCAC5-5453-46B8-953D-73FF975D16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575" t="46330" r="47652" b="18114"/>
          <a:stretch/>
        </p:blipFill>
        <p:spPr>
          <a:xfrm>
            <a:off x="835601" y="3744676"/>
            <a:ext cx="4198477" cy="2820352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410277C0-52F2-4079-85D3-C4AE906DAD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531" t="42424" r="54697" b="22020"/>
          <a:stretch/>
        </p:blipFill>
        <p:spPr>
          <a:xfrm>
            <a:off x="6201319" y="3839926"/>
            <a:ext cx="4302809" cy="289043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Marcador de contenido 2">
                <a:extLst>
                  <a:ext uri="{FF2B5EF4-FFF2-40B4-BE49-F238E27FC236}">
                    <a16:creationId xmlns:a16="http://schemas.microsoft.com/office/drawing/2014/main" id="{AED04F0C-58F3-478B-8353-045F53007A7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72214" y="1555144"/>
                <a:ext cx="10554527" cy="270058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s-CL" sz="2000" dirty="0"/>
                  <a:t>Para resolver problemas mediante el círculo de Mohr:</a:t>
                </a:r>
              </a:p>
              <a:p>
                <a:pPr marL="0" indent="0">
                  <a:buNone/>
                </a:pPr>
                <a:r>
                  <a:rPr lang="es-CL" sz="2000" dirty="0"/>
                  <a:t>1°) Elegir nuestro plano de referencia </a:t>
                </a:r>
                <a14:m>
                  <m:oMath xmlns:m="http://schemas.openxmlformats.org/officeDocument/2006/math">
                    <m:r>
                      <a:rPr lang="es-CL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s-CL" sz="20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=0°</m:t>
                    </m:r>
                    <m:r>
                      <a:rPr lang="es-CL" sz="2000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s-CL" sz="2000" dirty="0"/>
                  <a:t>este plano se encuentra enmarcado con color rojo en la </a:t>
                </a:r>
                <a:r>
                  <a:rPr lang="es-CL" sz="2000" dirty="0" err="1"/>
                  <a:t>fig</a:t>
                </a:r>
                <a:r>
                  <a:rPr lang="es-CL" sz="2000" dirty="0"/>
                  <a:t> 1. Sobre este plano actúan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CL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L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s-CL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𝑦𝑦</m:t>
                        </m:r>
                      </m:sub>
                    </m:sSub>
                  </m:oMath>
                </a14:m>
                <a:r>
                  <a:rPr lang="es-CL" sz="2000" dirty="0"/>
                  <a:t> 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CL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L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s-CL" sz="2000" b="0" i="1" smtClean="0">
                            <a:latin typeface="Cambria Math" panose="02040503050406030204" pitchFamily="18" charset="0"/>
                          </a:rPr>
                          <m:t>𝑦𝑥</m:t>
                        </m:r>
                      </m:sub>
                    </m:sSub>
                    <m:r>
                      <a:rPr lang="es-CL" sz="2000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s-CL" sz="2000" dirty="0"/>
              </a:p>
              <a:p>
                <a:pPr marL="0" indent="0">
                  <a:buNone/>
                </a:pPr>
                <a:r>
                  <a:rPr lang="es-CL" sz="2000" dirty="0"/>
                  <a:t>2°) Ubicamos en el círculo las coordenadas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CL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L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CL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s-CL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𝑦𝑦</m:t>
                        </m:r>
                      </m:sub>
                    </m:sSub>
                    <m:r>
                      <a:rPr lang="es-CL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s-CL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CL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L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s-CL" sz="2000" b="0" i="1" smtClean="0">
                            <a:latin typeface="Cambria Math" panose="02040503050406030204" pitchFamily="18" charset="0"/>
                          </a:rPr>
                          <m:t>𝑦𝑥</m:t>
                        </m:r>
                      </m:sub>
                    </m:sSub>
                  </m:oMath>
                </a14:m>
                <a:r>
                  <a:rPr lang="es-CL" sz="2000" dirty="0"/>
                  <a:t>)</a:t>
                </a:r>
              </a:p>
              <a:p>
                <a:pPr marL="0" indent="0">
                  <a:buNone/>
                </a:pPr>
                <a:r>
                  <a:rPr lang="es-CL" sz="2000" dirty="0"/>
                  <a:t>3°) El plano queda simbolizado en el circulo de Mohr por el punto de color rojo. </a:t>
                </a:r>
              </a:p>
            </p:txBody>
          </p:sp>
        </mc:Choice>
        <mc:Fallback>
          <p:sp>
            <p:nvSpPr>
              <p:cNvPr id="6" name="Marcador de contenido 2">
                <a:extLst>
                  <a:ext uri="{FF2B5EF4-FFF2-40B4-BE49-F238E27FC236}">
                    <a16:creationId xmlns:a16="http://schemas.microsoft.com/office/drawing/2014/main" id="{AED04F0C-58F3-478B-8353-045F53007A7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2214" y="1555144"/>
                <a:ext cx="10554527" cy="2700580"/>
              </a:xfrm>
              <a:blipFill>
                <a:blip r:embed="rId4"/>
                <a:stretch>
                  <a:fillRect l="-635" t="-2257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Diagrama de flujo: decisión 11">
            <a:extLst>
              <a:ext uri="{FF2B5EF4-FFF2-40B4-BE49-F238E27FC236}">
                <a16:creationId xmlns:a16="http://schemas.microsoft.com/office/drawing/2014/main" id="{9D03F8A4-DE67-4F22-A73F-2B8F96B6B646}"/>
              </a:ext>
            </a:extLst>
          </p:cNvPr>
          <p:cNvSpPr/>
          <p:nvPr/>
        </p:nvSpPr>
        <p:spPr>
          <a:xfrm rot="20744103" flipH="1" flipV="1">
            <a:off x="1871775" y="5191982"/>
            <a:ext cx="1959618" cy="570444"/>
          </a:xfrm>
          <a:prstGeom prst="flowChartDecision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01D90AFA-8CC4-41F6-8CE6-F24A9766851B}"/>
              </a:ext>
            </a:extLst>
          </p:cNvPr>
          <p:cNvCxnSpPr>
            <a:cxnSpLocks/>
          </p:cNvCxnSpPr>
          <p:nvPr/>
        </p:nvCxnSpPr>
        <p:spPr>
          <a:xfrm flipV="1">
            <a:off x="8229600" y="4685072"/>
            <a:ext cx="923925" cy="27427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uadroTexto 19">
                <a:extLst>
                  <a:ext uri="{FF2B5EF4-FFF2-40B4-BE49-F238E27FC236}">
                    <a16:creationId xmlns:a16="http://schemas.microsoft.com/office/drawing/2014/main" id="{6EF3A399-CE47-48C6-BA6F-9B33DD87234A}"/>
                  </a:ext>
                </a:extLst>
              </p:cNvPr>
              <p:cNvSpPr txBox="1"/>
              <p:nvPr/>
            </p:nvSpPr>
            <p:spPr>
              <a:xfrm>
                <a:off x="9344986" y="4183251"/>
                <a:ext cx="1643062" cy="4242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s-CL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L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CL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s-CL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𝑦𝑦</m:t>
                        </m:r>
                      </m:sub>
                    </m:sSub>
                    <m:r>
                      <a:rPr lang="es-CL" sz="20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s-CL" sz="2000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CL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L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s-CL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𝑦𝑥</m:t>
                        </m:r>
                      </m:sub>
                    </m:sSub>
                  </m:oMath>
                </a14:m>
                <a:r>
                  <a:rPr lang="es-CL" sz="2000" dirty="0">
                    <a:solidFill>
                      <a:srgbClr val="FF0000"/>
                    </a:solidFill>
                  </a:rPr>
                  <a:t>)</a:t>
                </a:r>
                <a:endParaRPr lang="es-CL" sz="2000" dirty="0"/>
              </a:p>
            </p:txBody>
          </p:sp>
        </mc:Choice>
        <mc:Fallback xmlns="">
          <p:sp>
            <p:nvSpPr>
              <p:cNvPr id="20" name="CuadroTexto 19">
                <a:extLst>
                  <a:ext uri="{FF2B5EF4-FFF2-40B4-BE49-F238E27FC236}">
                    <a16:creationId xmlns:a16="http://schemas.microsoft.com/office/drawing/2014/main" id="{6EF3A399-CE47-48C6-BA6F-9B33DD8723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4986" y="4183251"/>
                <a:ext cx="1643062" cy="424283"/>
              </a:xfrm>
              <a:prstGeom prst="rect">
                <a:avLst/>
              </a:prstGeom>
              <a:blipFill>
                <a:blip r:embed="rId5"/>
                <a:stretch>
                  <a:fillRect l="-1852" t="-8571" b="-17143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BADC13AB-40F1-44EC-BEDE-EF3E8A32BCD2}"/>
                  </a:ext>
                </a:extLst>
              </p:cNvPr>
              <p:cNvSpPr txBox="1"/>
              <p:nvPr/>
            </p:nvSpPr>
            <p:spPr>
              <a:xfrm>
                <a:off x="6096000" y="462538"/>
                <a:ext cx="2524125" cy="58753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s-CL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s-CL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s-CL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CL" i="1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s-CL" i="1">
                                        <a:latin typeface="Cambria Math" panose="02040503050406030204" pitchFamily="18" charset="0"/>
                                      </a:rPr>
                                      <m:t>𝑥𝑥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CL" i="1">
                                        <a:latin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s-CL" i="1">
                                        <a:latin typeface="Cambria Math" panose="02040503050406030204" pitchFamily="18" charset="0"/>
                                      </a:rPr>
                                      <m:t>𝑥𝑦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CL" i="1">
                                        <a:latin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s-CL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es-CL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CL" i="1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s-CL" b="0" i="1" smtClean="0">
                                        <a:latin typeface="Cambria Math" panose="02040503050406030204" pitchFamily="18" charset="0"/>
                                      </a:rPr>
                                      <m:t>𝑦𝑦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s-CL" dirty="0"/>
              </a:p>
            </p:txBody>
          </p:sp>
        </mc:Choice>
        <mc:Fallback xmlns=""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BADC13AB-40F1-44EC-BEDE-EF3E8A32BC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462538"/>
                <a:ext cx="2524125" cy="58753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93E00044-5256-4697-8B33-500DC80324EE}"/>
              </a:ext>
            </a:extLst>
          </p:cNvPr>
          <p:cNvCxnSpPr>
            <a:cxnSpLocks/>
          </p:cNvCxnSpPr>
          <p:nvPr/>
        </p:nvCxnSpPr>
        <p:spPr>
          <a:xfrm flipV="1">
            <a:off x="7305675" y="4959345"/>
            <a:ext cx="923925" cy="274273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0636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90ABCAC5-5453-46B8-953D-73FF975D16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575" t="46330" r="47652" b="18114"/>
          <a:stretch/>
        </p:blipFill>
        <p:spPr>
          <a:xfrm>
            <a:off x="899345" y="3755934"/>
            <a:ext cx="4198477" cy="2820352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410277C0-52F2-4079-85D3-C4AE906DAD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531" t="42424" r="54697" b="22020"/>
          <a:stretch/>
        </p:blipFill>
        <p:spPr>
          <a:xfrm>
            <a:off x="6201319" y="3839926"/>
            <a:ext cx="4302809" cy="289043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Marcador de contenido 2">
                <a:extLst>
                  <a:ext uri="{FF2B5EF4-FFF2-40B4-BE49-F238E27FC236}">
                    <a16:creationId xmlns:a16="http://schemas.microsoft.com/office/drawing/2014/main" id="{AED04F0C-58F3-478B-8353-045F53007A7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62689" y="211628"/>
                <a:ext cx="10554527" cy="2890439"/>
              </a:xfrm>
            </p:spPr>
            <p:txBody>
              <a:bodyPr>
                <a:normAutofit fontScale="77500" lnSpcReduction="20000"/>
              </a:bodyPr>
              <a:lstStyle/>
              <a:p>
                <a:pPr marL="0" indent="0">
                  <a:buNone/>
                </a:pPr>
                <a:r>
                  <a:rPr lang="es-CL" dirty="0"/>
                  <a:t>Para localizar en el círculo cualquier otro plano que se encuentra a </a:t>
                </a:r>
                <a14:m>
                  <m:oMath xmlns:m="http://schemas.openxmlformats.org/officeDocument/2006/math">
                    <m:r>
                      <a:rPr lang="es-CL" i="1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s-CL" b="0" i="1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r>
                  <a:rPr lang="es-CL" dirty="0"/>
                  <a:t> del plano de referencia :</a:t>
                </a:r>
              </a:p>
              <a:p>
                <a:pPr marL="0" indent="0">
                  <a:buNone/>
                </a:pPr>
                <a:r>
                  <a:rPr lang="es-CL" dirty="0"/>
                  <a:t>1°) Giramos </a:t>
                </a:r>
                <a:r>
                  <a:rPr lang="es-CL" dirty="0">
                    <a:solidFill>
                      <a:srgbClr val="00B050"/>
                    </a:solidFill>
                  </a:rPr>
                  <a:t>2</a:t>
                </a:r>
                <a14:m>
                  <m:oMath xmlns:m="http://schemas.openxmlformats.org/officeDocument/2006/math">
                    <m:r>
                      <a:rPr lang="es-CL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s-CL" dirty="0">
                    <a:solidFill>
                      <a:srgbClr val="00B050"/>
                    </a:solidFill>
                  </a:rPr>
                  <a:t> </a:t>
                </a:r>
                <a:r>
                  <a:rPr lang="es-CL" dirty="0"/>
                  <a:t>desde el plano de referencia en rojo</a:t>
                </a:r>
              </a:p>
              <a:p>
                <a:pPr marL="0" indent="0">
                  <a:buNone/>
                </a:pPr>
                <a:r>
                  <a:rPr lang="es-CL" dirty="0"/>
                  <a:t>2°) Este nuevo plano queda simbolizado en el círculo de Mohr por el punto de color verde.</a:t>
                </a:r>
              </a:p>
              <a:p>
                <a:pPr marL="0" indent="0">
                  <a:buNone/>
                </a:pPr>
                <a:r>
                  <a:rPr lang="es-CL" dirty="0"/>
                  <a:t>3°) El punto donde este nuevo plano en verde choca con el circulo corresponde a las coordenadas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CL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L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s-CL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es-CL" dirty="0"/>
                  <a:t> y</a:t>
                </a:r>
                <a14:m>
                  <m:oMath xmlns:m="http://schemas.openxmlformats.org/officeDocument/2006/math">
                    <m:r>
                      <a:rPr lang="es-CL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τ</m:t>
                    </m:r>
                    <m:r>
                      <a:rPr lang="es-CL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s-CL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del</m:t>
                    </m:r>
                    <m:r>
                      <a:rPr lang="es-CL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s-CL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vector</m:t>
                    </m:r>
                    <m:r>
                      <a:rPr lang="es-CL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s-CL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esfuerzo</m:t>
                    </m:r>
                    <m:r>
                      <a:rPr lang="es-CL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s-CL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en</m:t>
                    </m:r>
                    <m:r>
                      <a:rPr lang="es-CL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s-CL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el</m:t>
                    </m:r>
                    <m:r>
                      <a:rPr lang="es-CL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s-CL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nuevo</m:t>
                    </m:r>
                    <m:r>
                      <a:rPr lang="es-CL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s-CL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plano</m:t>
                    </m:r>
                    <m:r>
                      <a:rPr lang="es-CL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endParaRPr lang="es-CL" dirty="0"/>
              </a:p>
              <a:p>
                <a:pPr marL="0" indent="0">
                  <a:buNone/>
                </a:pPr>
                <a:r>
                  <a:rPr lang="es-CL" dirty="0"/>
                  <a:t>Es decir hemos encontrado las componente normal y de corte del vector esfuerzo en un plano que se encuentra </a:t>
                </a:r>
                <a14:m>
                  <m:oMath xmlns:m="http://schemas.openxmlformats.org/officeDocument/2006/math">
                    <m:r>
                      <a:rPr lang="es-CL" i="1" dirty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s-CL" i="1" dirty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r>
                  <a:rPr lang="es-CL" dirty="0"/>
                  <a:t> de nuestro plano de referencia.</a:t>
                </a:r>
              </a:p>
              <a:p>
                <a:pPr marL="0" indent="0">
                  <a:buNone/>
                </a:pPr>
                <a:endParaRPr lang="es-CL" dirty="0"/>
              </a:p>
            </p:txBody>
          </p:sp>
        </mc:Choice>
        <mc:Fallback>
          <p:sp>
            <p:nvSpPr>
              <p:cNvPr id="6" name="Marcador de contenido 2">
                <a:extLst>
                  <a:ext uri="{FF2B5EF4-FFF2-40B4-BE49-F238E27FC236}">
                    <a16:creationId xmlns:a16="http://schemas.microsoft.com/office/drawing/2014/main" id="{AED04F0C-58F3-478B-8353-045F53007A7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2689" y="211628"/>
                <a:ext cx="10554527" cy="2890439"/>
              </a:xfrm>
              <a:blipFill>
                <a:blip r:embed="rId4"/>
                <a:stretch>
                  <a:fillRect l="-751" t="-4430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01D90AFA-8CC4-41F6-8CE6-F24A9766851B}"/>
              </a:ext>
            </a:extLst>
          </p:cNvPr>
          <p:cNvCxnSpPr>
            <a:cxnSpLocks/>
          </p:cNvCxnSpPr>
          <p:nvPr/>
        </p:nvCxnSpPr>
        <p:spPr>
          <a:xfrm flipV="1">
            <a:off x="8220075" y="4685072"/>
            <a:ext cx="933450" cy="28098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id="{AD10916D-BBD7-4A4A-9F7D-180160277F25}"/>
              </a:ext>
            </a:extLst>
          </p:cNvPr>
          <p:cNvCxnSpPr>
            <a:cxnSpLocks/>
          </p:cNvCxnSpPr>
          <p:nvPr/>
        </p:nvCxnSpPr>
        <p:spPr>
          <a:xfrm flipH="1" flipV="1">
            <a:off x="8220075" y="4400550"/>
            <a:ext cx="581025" cy="284523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86160A9B-65F8-43E6-8C01-75C0823DA253}"/>
              </a:ext>
            </a:extLst>
          </p:cNvPr>
          <p:cNvCxnSpPr>
            <a:cxnSpLocks/>
          </p:cNvCxnSpPr>
          <p:nvPr/>
        </p:nvCxnSpPr>
        <p:spPr>
          <a:xfrm flipH="1" flipV="1">
            <a:off x="7972425" y="4227874"/>
            <a:ext cx="247650" cy="738185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Diagrama de flujo: decisión 8">
            <a:extLst>
              <a:ext uri="{FF2B5EF4-FFF2-40B4-BE49-F238E27FC236}">
                <a16:creationId xmlns:a16="http://schemas.microsoft.com/office/drawing/2014/main" id="{0BD28315-BEDC-4812-80E3-1F45AAF031AE}"/>
              </a:ext>
            </a:extLst>
          </p:cNvPr>
          <p:cNvSpPr/>
          <p:nvPr/>
        </p:nvSpPr>
        <p:spPr>
          <a:xfrm rot="20481792" flipV="1">
            <a:off x="1825334" y="5172389"/>
            <a:ext cx="2231450" cy="402243"/>
          </a:xfrm>
          <a:prstGeom prst="flowChartDecision">
            <a:avLst/>
          </a:prstGeom>
          <a:solidFill>
            <a:schemeClr val="bg2"/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2071602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2E6B6F71-5102-4C84-80A5-4A1970CB6484}"/>
                  </a:ext>
                </a:extLst>
              </p:cNvPr>
              <p:cNvSpPr txBox="1"/>
              <p:nvPr/>
            </p:nvSpPr>
            <p:spPr>
              <a:xfrm>
                <a:off x="466724" y="462264"/>
                <a:ext cx="9725025" cy="25170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lvl="0" indent="-342900">
                  <a:lnSpc>
                    <a:spcPct val="107000"/>
                  </a:lnSpc>
                  <a:spcAft>
                    <a:spcPts val="800"/>
                  </a:spcAft>
                  <a:buFont typeface="Symbol" panose="05050102010706020507" pitchFamily="18" charset="2"/>
                  <a:buChar char=""/>
                </a:pPr>
                <a:r>
                  <a:rPr lang="es-CL" sz="1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Cálculo tensor esfuerzo en base ‘ y de las normales principales mediante círculo de Mohr:</a:t>
                </a:r>
              </a:p>
              <a:p>
                <a:pPr marL="342900" lvl="0" indent="-342900">
                  <a:lnSpc>
                    <a:spcPct val="107000"/>
                  </a:lnSpc>
                  <a:spcAft>
                    <a:spcPts val="800"/>
                  </a:spcAft>
                  <a:buFont typeface="Symbol" panose="05050102010706020507" pitchFamily="18" charset="2"/>
                  <a:buChar char="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s-CL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𝜎</m:t>
                        </m:r>
                      </m:e>
                      <m:sub>
                        <m:r>
                          <a:rPr lang="es-CL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𝑖𝑗</m:t>
                        </m:r>
                      </m:sub>
                    </m:sSub>
                    <m:r>
                      <a:rPr lang="es-CL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s-CL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10</m:t>
                              </m:r>
                            </m:e>
                            <m:e>
                              <m:r>
                                <a:rPr lang="es-CL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s-CL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5</m:t>
                              </m:r>
                            </m:e>
                          </m:mr>
                          <m:mr>
                            <m:e>
                              <m:r>
                                <a:rPr lang="es-CL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s-CL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12</m:t>
                              </m:r>
                            </m:e>
                            <m:e>
                              <m:r>
                                <a:rPr lang="es-CL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s-CL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s-CL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s-CL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20</m:t>
                              </m:r>
                            </m:e>
                          </m:mr>
                        </m:m>
                      </m:e>
                    </m:d>
                    <m:f>
                      <m:fPr>
                        <m:type m:val="skw"/>
                        <m:ctrlP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s-CL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𝐾𝑔</m:t>
                        </m:r>
                      </m:num>
                      <m:den>
                        <m:sSup>
                          <m:sSupPr>
                            <m:ctrlP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s-CL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𝑚𝑚</m:t>
                            </m:r>
                          </m:e>
                          <m:sup>
                            <m:r>
                              <a:rPr lang="es-CL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s-CL" sz="1800" b="0" i="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                                       </m:t>
                    </m:r>
                    <m:sSub>
                      <m:sSubPr>
                        <m:ctrlP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s-CL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𝜎</m:t>
                        </m:r>
                      </m:e>
                      <m:sub>
                        <m:r>
                          <a:rPr lang="es-CL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𝑖𝑗</m:t>
                        </m:r>
                      </m:sub>
                    </m:sSub>
                    <m:r>
                      <a:rPr lang="es-CL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s-CL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10</m:t>
                              </m:r>
                            </m:e>
                            <m:e>
                              <m:r>
                                <a:rPr lang="es-CL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5</m:t>
                              </m:r>
                            </m:e>
                          </m:mr>
                          <m:mr>
                            <m:e>
                              <m:r>
                                <a:rPr lang="es-CL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s-CL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20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228600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s-CL" sz="1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Radio del sistema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sz="18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s-CL" sz="18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s-CL" sz="1800" b="0" i="1" smtClean="0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11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sz="18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s-CL" sz="18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s-CL" sz="18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s-CL" sz="1800" b="0" i="1" smtClean="0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33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s-CL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s-CL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s-CL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s-CL" sz="1800" b="0" i="1" smtClean="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13</m:t>
                                </m:r>
                              </m:sub>
                            </m:sSub>
                          </m:e>
                          <m:sup>
                            <m:r>
                              <a:rPr lang="es-CL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  <m:r>
                      <a:rPr lang="es-CL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s-CL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10−20</m:t>
                                    </m:r>
                                  </m:num>
                                  <m:den>
                                    <m:r>
                                      <a:rPr lang="es-CL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s-CL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s-CL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s-CL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5</m:t>
                            </m:r>
                          </m:e>
                          <m:sup>
                            <m:r>
                              <a:rPr lang="es-CL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  <m:r>
                      <a:rPr lang="es-CL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≈7</m:t>
                    </m:r>
                  </m:oMath>
                </a14:m>
                <a:endParaRPr lang="en-US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228600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s-CL" sz="1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Distancia centro del círculo al origen del sistema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s-CL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s-CL" sz="1800" b="0" i="1" smtClean="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11</m:t>
                            </m:r>
                          </m:sub>
                        </m:sSub>
                        <m:sSub>
                          <m:sSubPr>
                            <m:ctrlP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s-CL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+</m:t>
                            </m:r>
                            <m:r>
                              <a:rPr lang="es-CL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s-CL" sz="1800" b="0" i="1" smtClean="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33</m:t>
                            </m:r>
                          </m:sub>
                        </m:sSub>
                      </m:num>
                      <m:den>
                        <m:r>
                          <a:rPr lang="es-CL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  <m:r>
                      <a:rPr lang="es-CL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s-CL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10+20</m:t>
                        </m:r>
                      </m:num>
                      <m:den>
                        <m:r>
                          <a:rPr lang="es-CL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  <m:r>
                      <a:rPr lang="es-CL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=15</m:t>
                    </m:r>
                  </m:oMath>
                </a14:m>
                <a:endParaRPr lang="en-US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2E6B6F71-5102-4C84-80A5-4A1970CB64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724" y="462264"/>
                <a:ext cx="9725025" cy="2517036"/>
              </a:xfrm>
              <a:prstGeom prst="rect">
                <a:avLst/>
              </a:prstGeom>
              <a:blipFill>
                <a:blip r:embed="rId2"/>
                <a:stretch>
                  <a:fillRect l="-564" t="-1695" b="-484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EC7E7E82-6327-4A03-9795-A9A2B67E69FE}"/>
              </a:ext>
            </a:extLst>
          </p:cNvPr>
          <p:cNvCxnSpPr>
            <a:cxnSpLocks/>
          </p:cNvCxnSpPr>
          <p:nvPr/>
        </p:nvCxnSpPr>
        <p:spPr>
          <a:xfrm>
            <a:off x="6782354" y="3384661"/>
            <a:ext cx="0" cy="288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CA0E7868-C578-418C-A453-BE2DE2D2440D}"/>
              </a:ext>
            </a:extLst>
          </p:cNvPr>
          <p:cNvCxnSpPr>
            <a:cxnSpLocks/>
          </p:cNvCxnSpPr>
          <p:nvPr/>
        </p:nvCxnSpPr>
        <p:spPr>
          <a:xfrm>
            <a:off x="6457122" y="5023845"/>
            <a:ext cx="5400000" cy="0"/>
          </a:xfrm>
          <a:prstGeom prst="line">
            <a:avLst/>
          </a:prstGeom>
          <a:ln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1667DC80-1E6D-4532-888C-6755385DF538}"/>
                  </a:ext>
                </a:extLst>
              </p:cNvPr>
              <p:cNvSpPr txBox="1"/>
              <p:nvPr/>
            </p:nvSpPr>
            <p:spPr>
              <a:xfrm>
                <a:off x="11425714" y="4916381"/>
                <a:ext cx="81927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s-CL" dirty="0"/>
              </a:p>
            </p:txBody>
          </p:sp>
        </mc:Choice>
        <mc:Fallback xmlns=""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1667DC80-1E6D-4532-888C-6755385DF5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25714" y="4916381"/>
                <a:ext cx="819272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Elipse 9">
            <a:extLst>
              <a:ext uri="{FF2B5EF4-FFF2-40B4-BE49-F238E27FC236}">
                <a16:creationId xmlns:a16="http://schemas.microsoft.com/office/drawing/2014/main" id="{41E4959B-2274-4E72-B1BC-2EDE22203FF1}"/>
              </a:ext>
            </a:extLst>
          </p:cNvPr>
          <p:cNvSpPr/>
          <p:nvPr/>
        </p:nvSpPr>
        <p:spPr>
          <a:xfrm>
            <a:off x="8895475" y="3744661"/>
            <a:ext cx="2520000" cy="25200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C0ACB943-4553-4DFD-8030-DBC9A15C6E20}"/>
              </a:ext>
            </a:extLst>
          </p:cNvPr>
          <p:cNvSpPr txBox="1"/>
          <p:nvPr/>
        </p:nvSpPr>
        <p:spPr>
          <a:xfrm>
            <a:off x="10007011" y="5004661"/>
            <a:ext cx="44022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1400" dirty="0"/>
              <a:t>15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uadroTexto 11">
                <a:extLst>
                  <a:ext uri="{FF2B5EF4-FFF2-40B4-BE49-F238E27FC236}">
                    <a16:creationId xmlns:a16="http://schemas.microsoft.com/office/drawing/2014/main" id="{7A7AB7B7-E2DC-43D5-BDF6-52C425A02DA0}"/>
                  </a:ext>
                </a:extLst>
              </p:cNvPr>
              <p:cNvSpPr txBox="1"/>
              <p:nvPr/>
            </p:nvSpPr>
            <p:spPr>
              <a:xfrm>
                <a:off x="6252304" y="3199995"/>
                <a:ext cx="81927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</m:oMath>
                  </m:oMathPara>
                </a14:m>
                <a:endParaRPr lang="es-CL" dirty="0"/>
              </a:p>
            </p:txBody>
          </p:sp>
        </mc:Choice>
        <mc:Fallback xmlns="">
          <p:sp>
            <p:nvSpPr>
              <p:cNvPr id="12" name="CuadroTexto 11">
                <a:extLst>
                  <a:ext uri="{FF2B5EF4-FFF2-40B4-BE49-F238E27FC236}">
                    <a16:creationId xmlns:a16="http://schemas.microsoft.com/office/drawing/2014/main" id="{7A7AB7B7-E2DC-43D5-BDF6-52C425A02D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2304" y="3199995"/>
                <a:ext cx="819272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CuadroTexto 14">
            <a:extLst>
              <a:ext uri="{FF2B5EF4-FFF2-40B4-BE49-F238E27FC236}">
                <a16:creationId xmlns:a16="http://schemas.microsoft.com/office/drawing/2014/main" id="{7858512D-9F83-455F-A2B5-3690DF341E17}"/>
              </a:ext>
            </a:extLst>
          </p:cNvPr>
          <p:cNvSpPr txBox="1"/>
          <p:nvPr/>
        </p:nvSpPr>
        <p:spPr>
          <a:xfrm>
            <a:off x="6510360" y="3530730"/>
            <a:ext cx="54398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1400" dirty="0"/>
              <a:t>7</a:t>
            </a:r>
          </a:p>
        </p:txBody>
      </p:sp>
      <p:cxnSp>
        <p:nvCxnSpPr>
          <p:cNvPr id="32" name="Conector recto 31">
            <a:extLst>
              <a:ext uri="{FF2B5EF4-FFF2-40B4-BE49-F238E27FC236}">
                <a16:creationId xmlns:a16="http://schemas.microsoft.com/office/drawing/2014/main" id="{B60B8E93-9231-4AF4-9004-91070B5C96AF}"/>
              </a:ext>
            </a:extLst>
          </p:cNvPr>
          <p:cNvCxnSpPr>
            <a:cxnSpLocks/>
          </p:cNvCxnSpPr>
          <p:nvPr/>
        </p:nvCxnSpPr>
        <p:spPr>
          <a:xfrm flipV="1">
            <a:off x="605228" y="4524269"/>
            <a:ext cx="0" cy="6731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Diagrama de flujo: decisión 32">
            <a:extLst>
              <a:ext uri="{FF2B5EF4-FFF2-40B4-BE49-F238E27FC236}">
                <a16:creationId xmlns:a16="http://schemas.microsoft.com/office/drawing/2014/main" id="{A96C2259-33FD-4570-BBD0-01CA7471B143}"/>
              </a:ext>
            </a:extLst>
          </p:cNvPr>
          <p:cNvSpPr/>
          <p:nvPr/>
        </p:nvSpPr>
        <p:spPr>
          <a:xfrm rot="20565065" flipV="1">
            <a:off x="558624" y="4580229"/>
            <a:ext cx="2125570" cy="633773"/>
          </a:xfrm>
          <a:prstGeom prst="flowChartDecision">
            <a:avLst/>
          </a:prstGeom>
          <a:solidFill>
            <a:schemeClr val="bg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34" name="Diagrama de flujo: decisión 33">
            <a:extLst>
              <a:ext uri="{FF2B5EF4-FFF2-40B4-BE49-F238E27FC236}">
                <a16:creationId xmlns:a16="http://schemas.microsoft.com/office/drawing/2014/main" id="{9DCEBCA1-DB8D-4E44-B81E-91730FF01E0C}"/>
              </a:ext>
            </a:extLst>
          </p:cNvPr>
          <p:cNvSpPr/>
          <p:nvPr/>
        </p:nvSpPr>
        <p:spPr>
          <a:xfrm rot="12515322" flipV="1">
            <a:off x="527527" y="3405434"/>
            <a:ext cx="1032237" cy="1913872"/>
          </a:xfrm>
          <a:prstGeom prst="flowChartDecision">
            <a:avLst/>
          </a:prstGeom>
          <a:solidFill>
            <a:schemeClr val="bg2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cxnSp>
        <p:nvCxnSpPr>
          <p:cNvPr id="35" name="Conector recto de flecha 34">
            <a:extLst>
              <a:ext uri="{FF2B5EF4-FFF2-40B4-BE49-F238E27FC236}">
                <a16:creationId xmlns:a16="http://schemas.microsoft.com/office/drawing/2014/main" id="{9DF9B54C-D437-4B7D-B05C-19B9D3623C41}"/>
              </a:ext>
            </a:extLst>
          </p:cNvPr>
          <p:cNvCxnSpPr>
            <a:cxnSpLocks/>
            <a:stCxn id="33" idx="1"/>
          </p:cNvCxnSpPr>
          <p:nvPr/>
        </p:nvCxnSpPr>
        <p:spPr>
          <a:xfrm flipV="1">
            <a:off x="606422" y="5197369"/>
            <a:ext cx="1927845" cy="14887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ector recto de flecha 35">
            <a:extLst>
              <a:ext uri="{FF2B5EF4-FFF2-40B4-BE49-F238E27FC236}">
                <a16:creationId xmlns:a16="http://schemas.microsoft.com/office/drawing/2014/main" id="{88D5D765-CC00-43CA-B7F5-5078A7C1C02D}"/>
              </a:ext>
            </a:extLst>
          </p:cNvPr>
          <p:cNvCxnSpPr>
            <a:cxnSpLocks/>
            <a:stCxn id="34" idx="2"/>
          </p:cNvCxnSpPr>
          <p:nvPr/>
        </p:nvCxnSpPr>
        <p:spPr>
          <a:xfrm flipH="1" flipV="1">
            <a:off x="574839" y="3622115"/>
            <a:ext cx="10894" cy="1580519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CuadroTexto 36">
                <a:extLst>
                  <a:ext uri="{FF2B5EF4-FFF2-40B4-BE49-F238E27FC236}">
                    <a16:creationId xmlns:a16="http://schemas.microsoft.com/office/drawing/2014/main" id="{5F0427A4-C19F-4453-8DA0-EE7BC20EC5C9}"/>
                  </a:ext>
                </a:extLst>
              </p:cNvPr>
              <p:cNvSpPr txBox="1"/>
              <p:nvPr/>
            </p:nvSpPr>
            <p:spPr>
              <a:xfrm>
                <a:off x="2334666" y="4090642"/>
                <a:ext cx="101237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s-CL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=0°</m:t>
                      </m:r>
                    </m:oMath>
                  </m:oMathPara>
                </a14:m>
                <a:endParaRPr lang="es-CL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7" name="CuadroTexto 36">
                <a:extLst>
                  <a:ext uri="{FF2B5EF4-FFF2-40B4-BE49-F238E27FC236}">
                    <a16:creationId xmlns:a16="http://schemas.microsoft.com/office/drawing/2014/main" id="{5F0427A4-C19F-4453-8DA0-EE7BC20EC5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4666" y="4090642"/>
                <a:ext cx="1012371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Conector recto de flecha 37">
            <a:extLst>
              <a:ext uri="{FF2B5EF4-FFF2-40B4-BE49-F238E27FC236}">
                <a16:creationId xmlns:a16="http://schemas.microsoft.com/office/drawing/2014/main" id="{1BF30CBD-891C-4FFA-B1AA-B68984BBD2AC}"/>
              </a:ext>
            </a:extLst>
          </p:cNvPr>
          <p:cNvCxnSpPr>
            <a:cxnSpLocks/>
          </p:cNvCxnSpPr>
          <p:nvPr/>
        </p:nvCxnSpPr>
        <p:spPr>
          <a:xfrm flipH="1">
            <a:off x="2083730" y="4352458"/>
            <a:ext cx="416865" cy="32309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ector recto de flecha 38">
            <a:extLst>
              <a:ext uri="{FF2B5EF4-FFF2-40B4-BE49-F238E27FC236}">
                <a16:creationId xmlns:a16="http://schemas.microsoft.com/office/drawing/2014/main" id="{7980EE65-36B6-4E51-A6FC-14B64A9C99D8}"/>
              </a:ext>
            </a:extLst>
          </p:cNvPr>
          <p:cNvCxnSpPr>
            <a:cxnSpLocks/>
          </p:cNvCxnSpPr>
          <p:nvPr/>
        </p:nvCxnSpPr>
        <p:spPr>
          <a:xfrm flipV="1">
            <a:off x="1754578" y="4362370"/>
            <a:ext cx="0" cy="457174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CuadroTexto 39">
                <a:extLst>
                  <a:ext uri="{FF2B5EF4-FFF2-40B4-BE49-F238E27FC236}">
                    <a16:creationId xmlns:a16="http://schemas.microsoft.com/office/drawing/2014/main" id="{A5C3C573-8F4A-4477-B0D4-7759A1018534}"/>
                  </a:ext>
                </a:extLst>
              </p:cNvPr>
              <p:cNvSpPr txBox="1"/>
              <p:nvPr/>
            </p:nvSpPr>
            <p:spPr>
              <a:xfrm>
                <a:off x="1629053" y="4063755"/>
                <a:ext cx="65424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s-CL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33</m:t>
                          </m:r>
                        </m:sub>
                      </m:sSub>
                    </m:oMath>
                  </m:oMathPara>
                </a14:m>
                <a:endParaRPr lang="es-CL" dirty="0"/>
              </a:p>
            </p:txBody>
          </p:sp>
        </mc:Choice>
        <mc:Fallback xmlns="">
          <p:sp>
            <p:nvSpPr>
              <p:cNvPr id="40" name="CuadroTexto 39">
                <a:extLst>
                  <a:ext uri="{FF2B5EF4-FFF2-40B4-BE49-F238E27FC236}">
                    <a16:creationId xmlns:a16="http://schemas.microsoft.com/office/drawing/2014/main" id="{A5C3C573-8F4A-4477-B0D4-7759A10185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9053" y="4063755"/>
                <a:ext cx="654245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Conector recto de flecha 40">
            <a:extLst>
              <a:ext uri="{FF2B5EF4-FFF2-40B4-BE49-F238E27FC236}">
                <a16:creationId xmlns:a16="http://schemas.microsoft.com/office/drawing/2014/main" id="{99DEC63A-F39A-4EB1-AE94-7F410C656F43}"/>
              </a:ext>
            </a:extLst>
          </p:cNvPr>
          <p:cNvCxnSpPr>
            <a:cxnSpLocks/>
          </p:cNvCxnSpPr>
          <p:nvPr/>
        </p:nvCxnSpPr>
        <p:spPr>
          <a:xfrm flipH="1" flipV="1">
            <a:off x="1494826" y="4800602"/>
            <a:ext cx="469671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CuadroTexto 41">
                <a:extLst>
                  <a:ext uri="{FF2B5EF4-FFF2-40B4-BE49-F238E27FC236}">
                    <a16:creationId xmlns:a16="http://schemas.microsoft.com/office/drawing/2014/main" id="{C16E6126-05D4-4360-93CE-DF5F52DF6559}"/>
                  </a:ext>
                </a:extLst>
              </p:cNvPr>
              <p:cNvSpPr txBox="1"/>
              <p:nvPr/>
            </p:nvSpPr>
            <p:spPr>
              <a:xfrm>
                <a:off x="1301101" y="4757009"/>
                <a:ext cx="65424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s-CL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31</m:t>
                          </m:r>
                        </m:sub>
                      </m:sSub>
                    </m:oMath>
                  </m:oMathPara>
                </a14:m>
                <a:endParaRPr lang="es-CL" dirty="0"/>
              </a:p>
            </p:txBody>
          </p:sp>
        </mc:Choice>
        <mc:Fallback xmlns="">
          <p:sp>
            <p:nvSpPr>
              <p:cNvPr id="42" name="CuadroTexto 41">
                <a:extLst>
                  <a:ext uri="{FF2B5EF4-FFF2-40B4-BE49-F238E27FC236}">
                    <a16:creationId xmlns:a16="http://schemas.microsoft.com/office/drawing/2014/main" id="{C16E6126-05D4-4360-93CE-DF5F52DF65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1101" y="4757009"/>
                <a:ext cx="654245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CuadroTexto 42">
                <a:extLst>
                  <a:ext uri="{FF2B5EF4-FFF2-40B4-BE49-F238E27FC236}">
                    <a16:creationId xmlns:a16="http://schemas.microsoft.com/office/drawing/2014/main" id="{AC7E37A5-7BE9-4C27-8F8B-C77D20741773}"/>
                  </a:ext>
                </a:extLst>
              </p:cNvPr>
              <p:cNvSpPr txBox="1"/>
              <p:nvPr/>
            </p:nvSpPr>
            <p:spPr>
              <a:xfrm>
                <a:off x="2363085" y="5031305"/>
                <a:ext cx="65424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s-CL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s-CL" dirty="0"/>
              </a:p>
            </p:txBody>
          </p:sp>
        </mc:Choice>
        <mc:Fallback xmlns="">
          <p:sp>
            <p:nvSpPr>
              <p:cNvPr id="43" name="CuadroTexto 42">
                <a:extLst>
                  <a:ext uri="{FF2B5EF4-FFF2-40B4-BE49-F238E27FC236}">
                    <a16:creationId xmlns:a16="http://schemas.microsoft.com/office/drawing/2014/main" id="{AC7E37A5-7BE9-4C27-8F8B-C77D207417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3085" y="5031305"/>
                <a:ext cx="654245" cy="369332"/>
              </a:xfrm>
              <a:prstGeom prst="rect">
                <a:avLst/>
              </a:prstGeom>
              <a:blipFill>
                <a:blip r:embed="rId8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CuadroTexto 43">
                <a:extLst>
                  <a:ext uri="{FF2B5EF4-FFF2-40B4-BE49-F238E27FC236}">
                    <a16:creationId xmlns:a16="http://schemas.microsoft.com/office/drawing/2014/main" id="{5681804E-9569-4B33-A9FC-A5CAEFF8BF02}"/>
                  </a:ext>
                </a:extLst>
              </p:cNvPr>
              <p:cNvSpPr txBox="1"/>
              <p:nvPr/>
            </p:nvSpPr>
            <p:spPr>
              <a:xfrm>
                <a:off x="99873" y="3349209"/>
                <a:ext cx="65424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s-CL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s-CL" dirty="0"/>
              </a:p>
            </p:txBody>
          </p:sp>
        </mc:Choice>
        <mc:Fallback xmlns="">
          <p:sp>
            <p:nvSpPr>
              <p:cNvPr id="44" name="CuadroTexto 43">
                <a:extLst>
                  <a:ext uri="{FF2B5EF4-FFF2-40B4-BE49-F238E27FC236}">
                    <a16:creationId xmlns:a16="http://schemas.microsoft.com/office/drawing/2014/main" id="{5681804E-9569-4B33-A9FC-A5CAEFF8BF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73" y="3349209"/>
                <a:ext cx="654245" cy="369332"/>
              </a:xfrm>
              <a:prstGeom prst="rect">
                <a:avLst/>
              </a:prstGeom>
              <a:blipFill>
                <a:blip r:embed="rId9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Conector recto de flecha 44">
            <a:extLst>
              <a:ext uri="{FF2B5EF4-FFF2-40B4-BE49-F238E27FC236}">
                <a16:creationId xmlns:a16="http://schemas.microsoft.com/office/drawing/2014/main" id="{4C8D39F6-B4A8-4AFE-A612-09EA7CEB49EE}"/>
              </a:ext>
            </a:extLst>
          </p:cNvPr>
          <p:cNvCxnSpPr>
            <a:cxnSpLocks/>
            <a:stCxn id="34" idx="2"/>
          </p:cNvCxnSpPr>
          <p:nvPr/>
        </p:nvCxnSpPr>
        <p:spPr>
          <a:xfrm>
            <a:off x="585733" y="5202634"/>
            <a:ext cx="1948534" cy="491902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CuadroTexto 45">
                <a:extLst>
                  <a:ext uri="{FF2B5EF4-FFF2-40B4-BE49-F238E27FC236}">
                    <a16:creationId xmlns:a16="http://schemas.microsoft.com/office/drawing/2014/main" id="{E0349CD4-3765-4FB9-A652-970282E38D69}"/>
                  </a:ext>
                </a:extLst>
              </p:cNvPr>
              <p:cNvSpPr txBox="1"/>
              <p:nvPr/>
            </p:nvSpPr>
            <p:spPr>
              <a:xfrm>
                <a:off x="2406396" y="5534987"/>
                <a:ext cx="65424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s-CL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s-CL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s-CL" dirty="0"/>
              </a:p>
            </p:txBody>
          </p:sp>
        </mc:Choice>
        <mc:Fallback xmlns="">
          <p:sp>
            <p:nvSpPr>
              <p:cNvPr id="46" name="CuadroTexto 45">
                <a:extLst>
                  <a:ext uri="{FF2B5EF4-FFF2-40B4-BE49-F238E27FC236}">
                    <a16:creationId xmlns:a16="http://schemas.microsoft.com/office/drawing/2014/main" id="{E0349CD4-3765-4FB9-A652-970282E38D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6396" y="5534987"/>
                <a:ext cx="654245" cy="369332"/>
              </a:xfrm>
              <a:prstGeom prst="rect">
                <a:avLst/>
              </a:prstGeom>
              <a:blipFill>
                <a:blip r:embed="rId10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CuadroTexto 46">
                <a:extLst>
                  <a:ext uri="{FF2B5EF4-FFF2-40B4-BE49-F238E27FC236}">
                    <a16:creationId xmlns:a16="http://schemas.microsoft.com/office/drawing/2014/main" id="{37268A79-CD9C-41E7-948E-B1676371B16C}"/>
                  </a:ext>
                </a:extLst>
              </p:cNvPr>
              <p:cNvSpPr txBox="1"/>
              <p:nvPr/>
            </p:nvSpPr>
            <p:spPr>
              <a:xfrm>
                <a:off x="1496204" y="5210203"/>
                <a:ext cx="154959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s-CL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50°</m:t>
                    </m:r>
                  </m:oMath>
                </a14:m>
                <a:r>
                  <a:rPr lang="es-CL" dirty="0">
                    <a:solidFill>
                      <a:srgbClr val="00B050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47" name="CuadroTexto 46">
                <a:extLst>
                  <a:ext uri="{FF2B5EF4-FFF2-40B4-BE49-F238E27FC236}">
                    <a16:creationId xmlns:a16="http://schemas.microsoft.com/office/drawing/2014/main" id="{37268A79-CD9C-41E7-948E-B1676371B1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6204" y="5210203"/>
                <a:ext cx="1549596" cy="369332"/>
              </a:xfrm>
              <a:prstGeom prst="rect">
                <a:avLst/>
              </a:prstGeom>
              <a:blipFill>
                <a:blip r:embed="rId11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Diagrama de flujo: decisión 47">
            <a:extLst>
              <a:ext uri="{FF2B5EF4-FFF2-40B4-BE49-F238E27FC236}">
                <a16:creationId xmlns:a16="http://schemas.microsoft.com/office/drawing/2014/main" id="{3FDEB5F0-E43D-44FA-8B17-F8ED09A0357B}"/>
              </a:ext>
            </a:extLst>
          </p:cNvPr>
          <p:cNvSpPr/>
          <p:nvPr/>
        </p:nvSpPr>
        <p:spPr>
          <a:xfrm rot="21041015" flipV="1">
            <a:off x="3647438" y="4657203"/>
            <a:ext cx="2162949" cy="925960"/>
          </a:xfrm>
          <a:prstGeom prst="flowChartDecision">
            <a:avLst/>
          </a:prstGeom>
          <a:solidFill>
            <a:schemeClr val="bg2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cxnSp>
        <p:nvCxnSpPr>
          <p:cNvPr id="49" name="Conector recto de flecha 48">
            <a:extLst>
              <a:ext uri="{FF2B5EF4-FFF2-40B4-BE49-F238E27FC236}">
                <a16:creationId xmlns:a16="http://schemas.microsoft.com/office/drawing/2014/main" id="{1F98CD9A-B9C7-4EB2-A701-C8BC8930BBE6}"/>
              </a:ext>
            </a:extLst>
          </p:cNvPr>
          <p:cNvCxnSpPr>
            <a:cxnSpLocks/>
          </p:cNvCxnSpPr>
          <p:nvPr/>
        </p:nvCxnSpPr>
        <p:spPr>
          <a:xfrm flipH="1" flipV="1">
            <a:off x="3616901" y="3687773"/>
            <a:ext cx="10894" cy="1580519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CuadroTexto 49">
                <a:extLst>
                  <a:ext uri="{FF2B5EF4-FFF2-40B4-BE49-F238E27FC236}">
                    <a16:creationId xmlns:a16="http://schemas.microsoft.com/office/drawing/2014/main" id="{E3EA4A32-8D1B-4DF0-AC14-6D881581FC9A}"/>
                  </a:ext>
                </a:extLst>
              </p:cNvPr>
              <p:cNvSpPr txBox="1"/>
              <p:nvPr/>
            </p:nvSpPr>
            <p:spPr>
              <a:xfrm>
                <a:off x="5547998" y="5023845"/>
                <a:ext cx="104752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s-CL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s-CL" dirty="0"/>
              </a:p>
            </p:txBody>
          </p:sp>
        </mc:Choice>
        <mc:Fallback xmlns="">
          <p:sp>
            <p:nvSpPr>
              <p:cNvPr id="50" name="CuadroTexto 49">
                <a:extLst>
                  <a:ext uri="{FF2B5EF4-FFF2-40B4-BE49-F238E27FC236}">
                    <a16:creationId xmlns:a16="http://schemas.microsoft.com/office/drawing/2014/main" id="{E3EA4A32-8D1B-4DF0-AC14-6D881581FC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7998" y="5023845"/>
                <a:ext cx="1047520" cy="369332"/>
              </a:xfrm>
              <a:prstGeom prst="rect">
                <a:avLst/>
              </a:prstGeom>
              <a:blipFill>
                <a:blip r:embed="rId12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CuadroTexto 50">
                <a:extLst>
                  <a:ext uri="{FF2B5EF4-FFF2-40B4-BE49-F238E27FC236}">
                    <a16:creationId xmlns:a16="http://schemas.microsoft.com/office/drawing/2014/main" id="{A2F7E0BF-9720-4F82-82A0-71B57BCE97AB}"/>
                  </a:ext>
                </a:extLst>
              </p:cNvPr>
              <p:cNvSpPr txBox="1"/>
              <p:nvPr/>
            </p:nvSpPr>
            <p:spPr>
              <a:xfrm>
                <a:off x="3141935" y="3414867"/>
                <a:ext cx="65424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s-CL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s-CL" dirty="0"/>
              </a:p>
            </p:txBody>
          </p:sp>
        </mc:Choice>
        <mc:Fallback xmlns="">
          <p:sp>
            <p:nvSpPr>
              <p:cNvPr id="51" name="CuadroTexto 50">
                <a:extLst>
                  <a:ext uri="{FF2B5EF4-FFF2-40B4-BE49-F238E27FC236}">
                    <a16:creationId xmlns:a16="http://schemas.microsoft.com/office/drawing/2014/main" id="{A2F7E0BF-9720-4F82-82A0-71B57BCE97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1935" y="3414867"/>
                <a:ext cx="654245" cy="369332"/>
              </a:xfrm>
              <a:prstGeom prst="rect">
                <a:avLst/>
              </a:prstGeom>
              <a:blipFill>
                <a:blip r:embed="rId13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CuadroTexto 51">
                <a:extLst>
                  <a:ext uri="{FF2B5EF4-FFF2-40B4-BE49-F238E27FC236}">
                    <a16:creationId xmlns:a16="http://schemas.microsoft.com/office/drawing/2014/main" id="{7BA2F138-0057-4718-BF39-8AE08370DBAC}"/>
                  </a:ext>
                </a:extLst>
              </p:cNvPr>
              <p:cNvSpPr txBox="1"/>
              <p:nvPr/>
            </p:nvSpPr>
            <p:spPr>
              <a:xfrm>
                <a:off x="4967968" y="5330698"/>
                <a:ext cx="1023364" cy="3835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s-CL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50°</m:t>
                    </m:r>
                  </m:oMath>
                </a14:m>
                <a:r>
                  <a:rPr lang="es-CL" dirty="0">
                    <a:solidFill>
                      <a:srgbClr val="00B050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52" name="CuadroTexto 51">
                <a:extLst>
                  <a:ext uri="{FF2B5EF4-FFF2-40B4-BE49-F238E27FC236}">
                    <a16:creationId xmlns:a16="http://schemas.microsoft.com/office/drawing/2014/main" id="{7BA2F138-0057-4718-BF39-8AE08370DB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7968" y="5330698"/>
                <a:ext cx="1023364" cy="383562"/>
              </a:xfrm>
              <a:prstGeom prst="rect">
                <a:avLst/>
              </a:prstGeom>
              <a:blipFill>
                <a:blip r:embed="rId14"/>
                <a:stretch>
                  <a:fillRect t="-7937" b="-20635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Conector recto de flecha 52">
            <a:extLst>
              <a:ext uri="{FF2B5EF4-FFF2-40B4-BE49-F238E27FC236}">
                <a16:creationId xmlns:a16="http://schemas.microsoft.com/office/drawing/2014/main" id="{312D6316-977D-4C85-8D1F-1B5897919842}"/>
              </a:ext>
            </a:extLst>
          </p:cNvPr>
          <p:cNvCxnSpPr>
            <a:cxnSpLocks/>
          </p:cNvCxnSpPr>
          <p:nvPr/>
        </p:nvCxnSpPr>
        <p:spPr>
          <a:xfrm>
            <a:off x="3606886" y="5287804"/>
            <a:ext cx="1948534" cy="491902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CuadroTexto 53">
                <a:extLst>
                  <a:ext uri="{FF2B5EF4-FFF2-40B4-BE49-F238E27FC236}">
                    <a16:creationId xmlns:a16="http://schemas.microsoft.com/office/drawing/2014/main" id="{191620AD-26F0-4320-8227-BB92FEF0520C}"/>
                  </a:ext>
                </a:extLst>
              </p:cNvPr>
              <p:cNvSpPr txBox="1"/>
              <p:nvPr/>
            </p:nvSpPr>
            <p:spPr>
              <a:xfrm>
                <a:off x="5427549" y="5620157"/>
                <a:ext cx="65424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s-CL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s-CL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s-CL" dirty="0"/>
              </a:p>
            </p:txBody>
          </p:sp>
        </mc:Choice>
        <mc:Fallback xmlns="">
          <p:sp>
            <p:nvSpPr>
              <p:cNvPr id="54" name="CuadroTexto 53">
                <a:extLst>
                  <a:ext uri="{FF2B5EF4-FFF2-40B4-BE49-F238E27FC236}">
                    <a16:creationId xmlns:a16="http://schemas.microsoft.com/office/drawing/2014/main" id="{191620AD-26F0-4320-8227-BB92FEF052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7549" y="5620157"/>
                <a:ext cx="654245" cy="369332"/>
              </a:xfrm>
              <a:prstGeom prst="rect">
                <a:avLst/>
              </a:prstGeom>
              <a:blipFill>
                <a:blip r:embed="rId15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5" name="Conector recto de flecha 54">
            <a:extLst>
              <a:ext uri="{FF2B5EF4-FFF2-40B4-BE49-F238E27FC236}">
                <a16:creationId xmlns:a16="http://schemas.microsoft.com/office/drawing/2014/main" id="{289B00CC-87B6-4FD8-BAD9-3361AA63297A}"/>
              </a:ext>
            </a:extLst>
          </p:cNvPr>
          <p:cNvCxnSpPr>
            <a:cxnSpLocks/>
          </p:cNvCxnSpPr>
          <p:nvPr/>
        </p:nvCxnSpPr>
        <p:spPr>
          <a:xfrm flipV="1">
            <a:off x="3677122" y="5277817"/>
            <a:ext cx="2251275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ector recto de flecha 55">
            <a:extLst>
              <a:ext uri="{FF2B5EF4-FFF2-40B4-BE49-F238E27FC236}">
                <a16:creationId xmlns:a16="http://schemas.microsoft.com/office/drawing/2014/main" id="{6E8ED156-FA22-43BD-BDF6-28ACA073ACB0}"/>
              </a:ext>
            </a:extLst>
          </p:cNvPr>
          <p:cNvCxnSpPr>
            <a:cxnSpLocks/>
          </p:cNvCxnSpPr>
          <p:nvPr/>
        </p:nvCxnSpPr>
        <p:spPr>
          <a:xfrm flipV="1">
            <a:off x="4802641" y="4557925"/>
            <a:ext cx="117924" cy="44469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CuadroTexto 56">
                <a:extLst>
                  <a:ext uri="{FF2B5EF4-FFF2-40B4-BE49-F238E27FC236}">
                    <a16:creationId xmlns:a16="http://schemas.microsoft.com/office/drawing/2014/main" id="{D97A6CF9-F247-4B78-965C-B2BBD918E2A1}"/>
                  </a:ext>
                </a:extLst>
              </p:cNvPr>
              <p:cNvSpPr txBox="1"/>
              <p:nvPr/>
            </p:nvSpPr>
            <p:spPr>
              <a:xfrm rot="987392">
                <a:off x="4940813" y="4453289"/>
                <a:ext cx="654245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  <m:r>
                            <a:rPr lang="es-CL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s-CL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33</m:t>
                          </m:r>
                        </m:sub>
                      </m:sSub>
                    </m:oMath>
                  </m:oMathPara>
                </a14:m>
                <a:endParaRPr lang="es-CL" dirty="0"/>
              </a:p>
            </p:txBody>
          </p:sp>
        </mc:Choice>
        <mc:Fallback xmlns="">
          <p:sp>
            <p:nvSpPr>
              <p:cNvPr id="57" name="CuadroTexto 56">
                <a:extLst>
                  <a:ext uri="{FF2B5EF4-FFF2-40B4-BE49-F238E27FC236}">
                    <a16:creationId xmlns:a16="http://schemas.microsoft.com/office/drawing/2014/main" id="{D97A6CF9-F247-4B78-965C-B2BBD918E2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987392">
                <a:off x="4940813" y="4453289"/>
                <a:ext cx="654245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CuadroTexto 57">
                <a:extLst>
                  <a:ext uri="{FF2B5EF4-FFF2-40B4-BE49-F238E27FC236}">
                    <a16:creationId xmlns:a16="http://schemas.microsoft.com/office/drawing/2014/main" id="{7738F0ED-AB4A-4D95-AAFE-54EEE7081074}"/>
                  </a:ext>
                </a:extLst>
              </p:cNvPr>
              <p:cNvSpPr txBox="1"/>
              <p:nvPr/>
            </p:nvSpPr>
            <p:spPr>
              <a:xfrm rot="1297348">
                <a:off x="4370280" y="4900474"/>
                <a:ext cx="65424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  <m:r>
                            <a:rPr lang="es-CL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s-CL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31</m:t>
                          </m:r>
                        </m:sub>
                      </m:sSub>
                    </m:oMath>
                  </m:oMathPara>
                </a14:m>
                <a:endParaRPr lang="es-CL" dirty="0"/>
              </a:p>
            </p:txBody>
          </p:sp>
        </mc:Choice>
        <mc:Fallback xmlns="">
          <p:sp>
            <p:nvSpPr>
              <p:cNvPr id="58" name="CuadroTexto 57">
                <a:extLst>
                  <a:ext uri="{FF2B5EF4-FFF2-40B4-BE49-F238E27FC236}">
                    <a16:creationId xmlns:a16="http://schemas.microsoft.com/office/drawing/2014/main" id="{7738F0ED-AB4A-4D95-AAFE-54EEE70810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297348">
                <a:off x="4370280" y="4900474"/>
                <a:ext cx="654245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Conector recto de flecha 58">
            <a:extLst>
              <a:ext uri="{FF2B5EF4-FFF2-40B4-BE49-F238E27FC236}">
                <a16:creationId xmlns:a16="http://schemas.microsoft.com/office/drawing/2014/main" id="{E7BBA688-8959-4A35-AE13-E3A0CCF1ED57}"/>
              </a:ext>
            </a:extLst>
          </p:cNvPr>
          <p:cNvCxnSpPr>
            <a:cxnSpLocks/>
          </p:cNvCxnSpPr>
          <p:nvPr/>
        </p:nvCxnSpPr>
        <p:spPr>
          <a:xfrm flipH="1" flipV="1">
            <a:off x="4641045" y="4888628"/>
            <a:ext cx="446381" cy="144528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Diagrama de flujo: decisión 59">
            <a:extLst>
              <a:ext uri="{FF2B5EF4-FFF2-40B4-BE49-F238E27FC236}">
                <a16:creationId xmlns:a16="http://schemas.microsoft.com/office/drawing/2014/main" id="{D074EBC8-1404-448C-A097-9FC8F94033D8}"/>
              </a:ext>
            </a:extLst>
          </p:cNvPr>
          <p:cNvSpPr/>
          <p:nvPr/>
        </p:nvSpPr>
        <p:spPr>
          <a:xfrm rot="12515322" flipV="1">
            <a:off x="3570817" y="3361921"/>
            <a:ext cx="1116098" cy="2061402"/>
          </a:xfrm>
          <a:prstGeom prst="flowChartDecision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61" name="CuadroTexto 60">
            <a:extLst>
              <a:ext uri="{FF2B5EF4-FFF2-40B4-BE49-F238E27FC236}">
                <a16:creationId xmlns:a16="http://schemas.microsoft.com/office/drawing/2014/main" id="{247077C4-B689-430C-B841-EEFAA1FB270D}"/>
              </a:ext>
            </a:extLst>
          </p:cNvPr>
          <p:cNvSpPr txBox="1"/>
          <p:nvPr/>
        </p:nvSpPr>
        <p:spPr>
          <a:xfrm>
            <a:off x="11332806" y="4988600"/>
            <a:ext cx="44022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1400" dirty="0"/>
              <a:t>22</a:t>
            </a:r>
          </a:p>
        </p:txBody>
      </p:sp>
      <p:sp>
        <p:nvSpPr>
          <p:cNvPr id="62" name="CuadroTexto 61">
            <a:extLst>
              <a:ext uri="{FF2B5EF4-FFF2-40B4-BE49-F238E27FC236}">
                <a16:creationId xmlns:a16="http://schemas.microsoft.com/office/drawing/2014/main" id="{02EBAF95-B821-46C6-B960-95AB3F3F201A}"/>
              </a:ext>
            </a:extLst>
          </p:cNvPr>
          <p:cNvSpPr txBox="1"/>
          <p:nvPr/>
        </p:nvSpPr>
        <p:spPr>
          <a:xfrm>
            <a:off x="8708638" y="4992610"/>
            <a:ext cx="44022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1400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370722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animBg="1"/>
      <p:bldP spid="11" grpId="0"/>
      <p:bldP spid="12" grpId="0"/>
      <p:bldP spid="15" grpId="0"/>
      <p:bldP spid="48" grpId="0" animBg="1"/>
      <p:bldP spid="50" grpId="0"/>
      <p:bldP spid="51" grpId="0"/>
      <p:bldP spid="52" grpId="0"/>
      <p:bldP spid="54" grpId="0"/>
      <p:bldP spid="57" grpId="0"/>
      <p:bldP spid="58" grpId="0"/>
      <p:bldP spid="60" grpId="0" animBg="1"/>
      <p:bldP spid="61" grpId="0"/>
      <p:bldP spid="6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9E2C1916-45EE-4C09-8D19-BE055061B072}"/>
              </a:ext>
            </a:extLst>
          </p:cNvPr>
          <p:cNvCxnSpPr>
            <a:cxnSpLocks/>
          </p:cNvCxnSpPr>
          <p:nvPr/>
        </p:nvCxnSpPr>
        <p:spPr>
          <a:xfrm>
            <a:off x="1477696" y="516165"/>
            <a:ext cx="0" cy="540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9C7FE963-591D-4E1D-ADFE-0CFA3230DA34}"/>
              </a:ext>
            </a:extLst>
          </p:cNvPr>
          <p:cNvCxnSpPr>
            <a:cxnSpLocks/>
          </p:cNvCxnSpPr>
          <p:nvPr/>
        </p:nvCxnSpPr>
        <p:spPr>
          <a:xfrm>
            <a:off x="1477696" y="3545126"/>
            <a:ext cx="900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uadroTexto 5">
                <a:extLst>
                  <a:ext uri="{FF2B5EF4-FFF2-40B4-BE49-F238E27FC236}">
                    <a16:creationId xmlns:a16="http://schemas.microsoft.com/office/drawing/2014/main" id="{F2B9CD11-15A8-47C1-A33B-B9DD32BDBAB4}"/>
                  </a:ext>
                </a:extLst>
              </p:cNvPr>
              <p:cNvSpPr txBox="1"/>
              <p:nvPr/>
            </p:nvSpPr>
            <p:spPr>
              <a:xfrm>
                <a:off x="10124187" y="3545126"/>
                <a:ext cx="101237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s-CL" dirty="0"/>
              </a:p>
            </p:txBody>
          </p:sp>
        </mc:Choice>
        <mc:Fallback xmlns="">
          <p:sp>
            <p:nvSpPr>
              <p:cNvPr id="6" name="CuadroTexto 5">
                <a:extLst>
                  <a:ext uri="{FF2B5EF4-FFF2-40B4-BE49-F238E27FC236}">
                    <a16:creationId xmlns:a16="http://schemas.microsoft.com/office/drawing/2014/main" id="{F2B9CD11-15A8-47C1-A33B-B9DD32BDBA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24187" y="3545126"/>
                <a:ext cx="1012371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Elipse 6">
            <a:extLst>
              <a:ext uri="{FF2B5EF4-FFF2-40B4-BE49-F238E27FC236}">
                <a16:creationId xmlns:a16="http://schemas.microsoft.com/office/drawing/2014/main" id="{F6000F99-71F9-4D58-B3F1-ACD6DDE1BEC4}"/>
              </a:ext>
            </a:extLst>
          </p:cNvPr>
          <p:cNvSpPr/>
          <p:nvPr/>
        </p:nvSpPr>
        <p:spPr>
          <a:xfrm>
            <a:off x="4541451" y="1025126"/>
            <a:ext cx="5040000" cy="50400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D02AC5FD-9FD1-4386-BF7A-D4B289AECB86}"/>
                  </a:ext>
                </a:extLst>
              </p:cNvPr>
              <p:cNvSpPr txBox="1"/>
              <p:nvPr/>
            </p:nvSpPr>
            <p:spPr>
              <a:xfrm>
                <a:off x="8832865" y="1158927"/>
                <a:ext cx="101237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s-CL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=0°</m:t>
                      </m:r>
                    </m:oMath>
                  </m:oMathPara>
                </a14:m>
                <a:endParaRPr lang="es-CL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D02AC5FD-9FD1-4386-BF7A-D4B289AECB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2865" y="1158927"/>
                <a:ext cx="1012371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3A7D927B-7A21-4F0F-958E-4157D1AD008E}"/>
              </a:ext>
            </a:extLst>
          </p:cNvPr>
          <p:cNvCxnSpPr>
            <a:cxnSpLocks/>
          </p:cNvCxnSpPr>
          <p:nvPr/>
        </p:nvCxnSpPr>
        <p:spPr>
          <a:xfrm flipH="1">
            <a:off x="8881850" y="1457775"/>
            <a:ext cx="148492" cy="16639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A95F4342-BF47-4C7F-A275-FBC3971AEA73}"/>
              </a:ext>
            </a:extLst>
          </p:cNvPr>
          <p:cNvCxnSpPr>
            <a:cxnSpLocks/>
          </p:cNvCxnSpPr>
          <p:nvPr/>
        </p:nvCxnSpPr>
        <p:spPr>
          <a:xfrm flipH="1">
            <a:off x="7061451" y="1696450"/>
            <a:ext cx="1662281" cy="185682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uadroTexto 10">
            <a:extLst>
              <a:ext uri="{FF2B5EF4-FFF2-40B4-BE49-F238E27FC236}">
                <a16:creationId xmlns:a16="http://schemas.microsoft.com/office/drawing/2014/main" id="{A6591B04-8CAB-4D3E-A505-8CB6B3634CDD}"/>
              </a:ext>
            </a:extLst>
          </p:cNvPr>
          <p:cNvSpPr txBox="1"/>
          <p:nvPr/>
        </p:nvSpPr>
        <p:spPr>
          <a:xfrm>
            <a:off x="6886033" y="3615413"/>
            <a:ext cx="54398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1400" dirty="0"/>
              <a:t>15</a:t>
            </a:r>
          </a:p>
        </p:txBody>
      </p: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320115A6-8168-41CE-8C10-4184FF668243}"/>
              </a:ext>
            </a:extLst>
          </p:cNvPr>
          <p:cNvCxnSpPr>
            <a:cxnSpLocks/>
          </p:cNvCxnSpPr>
          <p:nvPr/>
        </p:nvCxnSpPr>
        <p:spPr>
          <a:xfrm>
            <a:off x="1523732" y="1696450"/>
            <a:ext cx="7200000" cy="0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uadroTexto 22">
                <a:extLst>
                  <a:ext uri="{FF2B5EF4-FFF2-40B4-BE49-F238E27FC236}">
                    <a16:creationId xmlns:a16="http://schemas.microsoft.com/office/drawing/2014/main" id="{D4E6AB2B-144D-4149-8268-63108F5EE768}"/>
                  </a:ext>
                </a:extLst>
              </p:cNvPr>
              <p:cNvSpPr txBox="1"/>
              <p:nvPr/>
            </p:nvSpPr>
            <p:spPr>
              <a:xfrm>
                <a:off x="511361" y="371165"/>
                <a:ext cx="101237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</m:oMath>
                  </m:oMathPara>
                </a14:m>
                <a:endParaRPr lang="es-CL" dirty="0"/>
              </a:p>
            </p:txBody>
          </p:sp>
        </mc:Choice>
        <mc:Fallback xmlns="">
          <p:sp>
            <p:nvSpPr>
              <p:cNvPr id="23" name="CuadroTexto 22">
                <a:extLst>
                  <a:ext uri="{FF2B5EF4-FFF2-40B4-BE49-F238E27FC236}">
                    <a16:creationId xmlns:a16="http://schemas.microsoft.com/office/drawing/2014/main" id="{D4E6AB2B-144D-4149-8268-63108F5EE7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361" y="371165"/>
                <a:ext cx="1012371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Conector recto 24">
            <a:extLst>
              <a:ext uri="{FF2B5EF4-FFF2-40B4-BE49-F238E27FC236}">
                <a16:creationId xmlns:a16="http://schemas.microsoft.com/office/drawing/2014/main" id="{47287C40-F0F8-4801-8247-A3F6A30A4845}"/>
              </a:ext>
            </a:extLst>
          </p:cNvPr>
          <p:cNvCxnSpPr>
            <a:cxnSpLocks/>
          </p:cNvCxnSpPr>
          <p:nvPr/>
        </p:nvCxnSpPr>
        <p:spPr>
          <a:xfrm flipV="1">
            <a:off x="8733672" y="1743339"/>
            <a:ext cx="0" cy="1800000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CuadroTexto 29">
            <a:extLst>
              <a:ext uri="{FF2B5EF4-FFF2-40B4-BE49-F238E27FC236}">
                <a16:creationId xmlns:a16="http://schemas.microsoft.com/office/drawing/2014/main" id="{3F80769E-CF8D-4FCA-BEDE-A1BB2AFC6081}"/>
              </a:ext>
            </a:extLst>
          </p:cNvPr>
          <p:cNvSpPr txBox="1"/>
          <p:nvPr/>
        </p:nvSpPr>
        <p:spPr>
          <a:xfrm>
            <a:off x="8560871" y="3575903"/>
            <a:ext cx="54398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1400" dirty="0"/>
              <a:t>20</a:t>
            </a:r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ED7C659C-6D89-48BA-AE6B-E78D8EE9088E}"/>
              </a:ext>
            </a:extLst>
          </p:cNvPr>
          <p:cNvSpPr txBox="1"/>
          <p:nvPr/>
        </p:nvSpPr>
        <p:spPr>
          <a:xfrm>
            <a:off x="1136088" y="1564264"/>
            <a:ext cx="54398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1400" dirty="0"/>
              <a:t>5</a:t>
            </a:r>
          </a:p>
        </p:txBody>
      </p:sp>
      <p:cxnSp>
        <p:nvCxnSpPr>
          <p:cNvPr id="39" name="Conector recto 38">
            <a:extLst>
              <a:ext uri="{FF2B5EF4-FFF2-40B4-BE49-F238E27FC236}">
                <a16:creationId xmlns:a16="http://schemas.microsoft.com/office/drawing/2014/main" id="{E2AFF768-42BD-4526-A6D5-AE9D5E5A79B1}"/>
              </a:ext>
            </a:extLst>
          </p:cNvPr>
          <p:cNvCxnSpPr>
            <a:cxnSpLocks/>
          </p:cNvCxnSpPr>
          <p:nvPr/>
        </p:nvCxnSpPr>
        <p:spPr>
          <a:xfrm>
            <a:off x="7088170" y="3543339"/>
            <a:ext cx="1305541" cy="2132502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Forma libre: forma 42">
            <a:extLst>
              <a:ext uri="{FF2B5EF4-FFF2-40B4-BE49-F238E27FC236}">
                <a16:creationId xmlns:a16="http://schemas.microsoft.com/office/drawing/2014/main" id="{FB5BD6B9-5FC7-4C8E-AE37-194AF1DD7093}"/>
              </a:ext>
            </a:extLst>
          </p:cNvPr>
          <p:cNvSpPr/>
          <p:nvPr/>
        </p:nvSpPr>
        <p:spPr>
          <a:xfrm rot="2203992">
            <a:off x="7300059" y="2983638"/>
            <a:ext cx="304664" cy="806001"/>
          </a:xfrm>
          <a:custGeom>
            <a:avLst/>
            <a:gdLst>
              <a:gd name="connsiteX0" fmla="*/ 0 w 364860"/>
              <a:gd name="connsiteY0" fmla="*/ 0 h 733425"/>
              <a:gd name="connsiteX1" fmla="*/ 361950 w 364860"/>
              <a:gd name="connsiteY1" fmla="*/ 419100 h 733425"/>
              <a:gd name="connsiteX2" fmla="*/ 180975 w 364860"/>
              <a:gd name="connsiteY2" fmla="*/ 733425 h 733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64860" h="733425">
                <a:moveTo>
                  <a:pt x="0" y="0"/>
                </a:moveTo>
                <a:cubicBezTo>
                  <a:pt x="165894" y="148431"/>
                  <a:pt x="331788" y="296863"/>
                  <a:pt x="361950" y="419100"/>
                </a:cubicBezTo>
                <a:cubicBezTo>
                  <a:pt x="392113" y="541338"/>
                  <a:pt x="177800" y="700088"/>
                  <a:pt x="180975" y="733425"/>
                </a:cubicBezTo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CuadroTexto 44">
                <a:extLst>
                  <a:ext uri="{FF2B5EF4-FFF2-40B4-BE49-F238E27FC236}">
                    <a16:creationId xmlns:a16="http://schemas.microsoft.com/office/drawing/2014/main" id="{3696CA94-72CD-4166-9343-EDB16B6E61C7}"/>
                  </a:ext>
                </a:extLst>
              </p:cNvPr>
              <p:cNvSpPr txBox="1"/>
              <p:nvPr/>
            </p:nvSpPr>
            <p:spPr>
              <a:xfrm>
                <a:off x="6706409" y="3183943"/>
                <a:ext cx="222746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00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s-CL" sz="2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00°</m:t>
                      </m:r>
                    </m:oMath>
                  </m:oMathPara>
                </a14:m>
                <a:endParaRPr lang="es-CL" sz="2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5" name="CuadroTexto 44">
                <a:extLst>
                  <a:ext uri="{FF2B5EF4-FFF2-40B4-BE49-F238E27FC236}">
                    <a16:creationId xmlns:a16="http://schemas.microsoft.com/office/drawing/2014/main" id="{3696CA94-72CD-4166-9343-EDB16B6E61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6409" y="3183943"/>
                <a:ext cx="2227460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CuadroTexto 48">
            <a:extLst>
              <a:ext uri="{FF2B5EF4-FFF2-40B4-BE49-F238E27FC236}">
                <a16:creationId xmlns:a16="http://schemas.microsoft.com/office/drawing/2014/main" id="{EAF1FC61-6D79-414C-A889-578097D15F2E}"/>
              </a:ext>
            </a:extLst>
          </p:cNvPr>
          <p:cNvSpPr txBox="1"/>
          <p:nvPr/>
        </p:nvSpPr>
        <p:spPr>
          <a:xfrm>
            <a:off x="1086609" y="851150"/>
            <a:ext cx="54398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1400" dirty="0"/>
              <a:t>7</a:t>
            </a:r>
          </a:p>
        </p:txBody>
      </p:sp>
      <p:cxnSp>
        <p:nvCxnSpPr>
          <p:cNvPr id="51" name="Conector recto 50">
            <a:extLst>
              <a:ext uri="{FF2B5EF4-FFF2-40B4-BE49-F238E27FC236}">
                <a16:creationId xmlns:a16="http://schemas.microsoft.com/office/drawing/2014/main" id="{6FD495E5-0A4C-497A-A7CC-934ACCF3A12A}"/>
              </a:ext>
            </a:extLst>
          </p:cNvPr>
          <p:cNvCxnSpPr>
            <a:cxnSpLocks/>
          </p:cNvCxnSpPr>
          <p:nvPr/>
        </p:nvCxnSpPr>
        <p:spPr>
          <a:xfrm flipH="1">
            <a:off x="1357208" y="1025126"/>
            <a:ext cx="25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ector recto 53">
            <a:extLst>
              <a:ext uri="{FF2B5EF4-FFF2-40B4-BE49-F238E27FC236}">
                <a16:creationId xmlns:a16="http://schemas.microsoft.com/office/drawing/2014/main" id="{5BCA5EFE-3672-4397-BF67-6721F2E77197}"/>
              </a:ext>
            </a:extLst>
          </p:cNvPr>
          <p:cNvCxnSpPr>
            <a:cxnSpLocks/>
          </p:cNvCxnSpPr>
          <p:nvPr/>
        </p:nvCxnSpPr>
        <p:spPr>
          <a:xfrm flipH="1" flipV="1">
            <a:off x="1500424" y="5682848"/>
            <a:ext cx="6861600" cy="0"/>
          </a:xfrm>
          <a:prstGeom prst="line">
            <a:avLst/>
          </a:prstGeom>
          <a:ln w="19050">
            <a:solidFill>
              <a:srgbClr val="00B05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CuadroTexto 56">
                <a:extLst>
                  <a:ext uri="{FF2B5EF4-FFF2-40B4-BE49-F238E27FC236}">
                    <a16:creationId xmlns:a16="http://schemas.microsoft.com/office/drawing/2014/main" id="{50C547A5-D9DB-4F6A-8F97-60C14EB0B7BF}"/>
                  </a:ext>
                </a:extLst>
              </p:cNvPr>
              <p:cNvSpPr txBox="1"/>
              <p:nvPr/>
            </p:nvSpPr>
            <p:spPr>
              <a:xfrm>
                <a:off x="2032195" y="5218212"/>
                <a:ext cx="2509251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33</m:t>
                          </m:r>
                        </m:sub>
                      </m:sSub>
                      <m:r>
                        <a:rPr lang="es-CL" sz="24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  <m:r>
                        <a:rPr lang="es-CL" sz="24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≈19,061</m:t>
                      </m:r>
                    </m:oMath>
                  </m:oMathPara>
                </a14:m>
                <a:endParaRPr lang="es-CL" sz="2400" dirty="0"/>
              </a:p>
            </p:txBody>
          </p:sp>
        </mc:Choice>
        <mc:Fallback xmlns="">
          <p:sp>
            <p:nvSpPr>
              <p:cNvPr id="57" name="CuadroTexto 56">
                <a:extLst>
                  <a:ext uri="{FF2B5EF4-FFF2-40B4-BE49-F238E27FC236}">
                    <a16:creationId xmlns:a16="http://schemas.microsoft.com/office/drawing/2014/main" id="{50C547A5-D9DB-4F6A-8F97-60C14EB0B7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2195" y="5218212"/>
                <a:ext cx="2509251" cy="461665"/>
              </a:xfrm>
              <a:prstGeom prst="rect">
                <a:avLst/>
              </a:prstGeom>
              <a:blipFill>
                <a:blip r:embed="rId6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Conector recto 58">
            <a:extLst>
              <a:ext uri="{FF2B5EF4-FFF2-40B4-BE49-F238E27FC236}">
                <a16:creationId xmlns:a16="http://schemas.microsoft.com/office/drawing/2014/main" id="{79FDFB3C-79B6-4A16-9D8A-E85E7446180D}"/>
              </a:ext>
            </a:extLst>
          </p:cNvPr>
          <p:cNvCxnSpPr>
            <a:cxnSpLocks/>
          </p:cNvCxnSpPr>
          <p:nvPr/>
        </p:nvCxnSpPr>
        <p:spPr>
          <a:xfrm flipH="1" flipV="1">
            <a:off x="5620189" y="1457775"/>
            <a:ext cx="1459734" cy="2085564"/>
          </a:xfrm>
          <a:prstGeom prst="line">
            <a:avLst/>
          </a:prstGeom>
          <a:ln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ector recto 60">
            <a:extLst>
              <a:ext uri="{FF2B5EF4-FFF2-40B4-BE49-F238E27FC236}">
                <a16:creationId xmlns:a16="http://schemas.microsoft.com/office/drawing/2014/main" id="{15FD9754-9E86-4ADF-9633-BB406CE49190}"/>
              </a:ext>
            </a:extLst>
          </p:cNvPr>
          <p:cNvCxnSpPr>
            <a:cxnSpLocks/>
          </p:cNvCxnSpPr>
          <p:nvPr/>
        </p:nvCxnSpPr>
        <p:spPr>
          <a:xfrm flipH="1">
            <a:off x="1523732" y="1457775"/>
            <a:ext cx="4018086" cy="0"/>
          </a:xfrm>
          <a:prstGeom prst="line">
            <a:avLst/>
          </a:prstGeom>
          <a:ln w="19050">
            <a:solidFill>
              <a:srgbClr val="00B05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CuadroTexto 64">
                <a:extLst>
                  <a:ext uri="{FF2B5EF4-FFF2-40B4-BE49-F238E27FC236}">
                    <a16:creationId xmlns:a16="http://schemas.microsoft.com/office/drawing/2014/main" id="{B894BEE0-5572-487B-BCB8-17448F8E8CC6}"/>
                  </a:ext>
                </a:extLst>
              </p:cNvPr>
              <p:cNvSpPr txBox="1"/>
              <p:nvPr/>
            </p:nvSpPr>
            <p:spPr>
              <a:xfrm>
                <a:off x="1278308" y="998531"/>
                <a:ext cx="2698072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r>
                        <a:rPr lang="es-CL" sz="24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  <m:r>
                        <a:rPr lang="es-CL" sz="24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≈10,94</m:t>
                      </m:r>
                    </m:oMath>
                  </m:oMathPara>
                </a14:m>
                <a:endParaRPr lang="es-CL" sz="2400" dirty="0"/>
              </a:p>
            </p:txBody>
          </p:sp>
        </mc:Choice>
        <mc:Fallback xmlns="">
          <p:sp>
            <p:nvSpPr>
              <p:cNvPr id="65" name="CuadroTexto 64">
                <a:extLst>
                  <a:ext uri="{FF2B5EF4-FFF2-40B4-BE49-F238E27FC236}">
                    <a16:creationId xmlns:a16="http://schemas.microsoft.com/office/drawing/2014/main" id="{B894BEE0-5572-487B-BCB8-17448F8E8C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8308" y="998531"/>
                <a:ext cx="2698072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7" name="Conector recto 66">
            <a:extLst>
              <a:ext uri="{FF2B5EF4-FFF2-40B4-BE49-F238E27FC236}">
                <a16:creationId xmlns:a16="http://schemas.microsoft.com/office/drawing/2014/main" id="{5FA4E81E-7004-4934-8AC5-6CE1FE9C140F}"/>
              </a:ext>
            </a:extLst>
          </p:cNvPr>
          <p:cNvCxnSpPr>
            <a:cxnSpLocks/>
            <a:stCxn id="43" idx="2"/>
          </p:cNvCxnSpPr>
          <p:nvPr/>
        </p:nvCxnSpPr>
        <p:spPr>
          <a:xfrm>
            <a:off x="7210387" y="3708888"/>
            <a:ext cx="195991" cy="20903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ector recto 68">
            <a:extLst>
              <a:ext uri="{FF2B5EF4-FFF2-40B4-BE49-F238E27FC236}">
                <a16:creationId xmlns:a16="http://schemas.microsoft.com/office/drawing/2014/main" id="{1AC4215F-3EFB-4960-8038-66CF9C60DD49}"/>
              </a:ext>
            </a:extLst>
          </p:cNvPr>
          <p:cNvCxnSpPr>
            <a:cxnSpLocks/>
          </p:cNvCxnSpPr>
          <p:nvPr/>
        </p:nvCxnSpPr>
        <p:spPr>
          <a:xfrm flipV="1">
            <a:off x="7205773" y="3547151"/>
            <a:ext cx="37673" cy="166355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ector recto 71">
            <a:extLst>
              <a:ext uri="{FF2B5EF4-FFF2-40B4-BE49-F238E27FC236}">
                <a16:creationId xmlns:a16="http://schemas.microsoft.com/office/drawing/2014/main" id="{37E3190C-6B84-42EF-8A1E-3FE3A46F5A14}"/>
              </a:ext>
            </a:extLst>
          </p:cNvPr>
          <p:cNvCxnSpPr>
            <a:cxnSpLocks/>
          </p:cNvCxnSpPr>
          <p:nvPr/>
        </p:nvCxnSpPr>
        <p:spPr>
          <a:xfrm>
            <a:off x="5620189" y="1528259"/>
            <a:ext cx="0" cy="2015080"/>
          </a:xfrm>
          <a:prstGeom prst="line">
            <a:avLst/>
          </a:prstGeom>
          <a:ln w="19050">
            <a:solidFill>
              <a:srgbClr val="00B05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CuadroTexto 74">
                <a:extLst>
                  <a:ext uri="{FF2B5EF4-FFF2-40B4-BE49-F238E27FC236}">
                    <a16:creationId xmlns:a16="http://schemas.microsoft.com/office/drawing/2014/main" id="{C717B44F-18D8-45C4-8719-8A1F4D6CB3E5}"/>
                  </a:ext>
                </a:extLst>
              </p:cNvPr>
              <p:cNvSpPr txBox="1"/>
              <p:nvPr/>
            </p:nvSpPr>
            <p:spPr>
              <a:xfrm>
                <a:off x="3472973" y="2302161"/>
                <a:ext cx="263735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  <m:r>
                        <a:rPr lang="es-CL" sz="24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  <m:r>
                        <a:rPr lang="es-CL" sz="24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≈5,792</m:t>
                      </m:r>
                    </m:oMath>
                  </m:oMathPara>
                </a14:m>
                <a:endParaRPr lang="es-CL" sz="2400" dirty="0"/>
              </a:p>
            </p:txBody>
          </p:sp>
        </mc:Choice>
        <mc:Fallback xmlns="">
          <p:sp>
            <p:nvSpPr>
              <p:cNvPr id="75" name="CuadroTexto 74">
                <a:extLst>
                  <a:ext uri="{FF2B5EF4-FFF2-40B4-BE49-F238E27FC236}">
                    <a16:creationId xmlns:a16="http://schemas.microsoft.com/office/drawing/2014/main" id="{C717B44F-18D8-45C4-8719-8A1F4D6CB3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2973" y="2302161"/>
                <a:ext cx="2637353" cy="461665"/>
              </a:xfrm>
              <a:prstGeom prst="rect">
                <a:avLst/>
              </a:prstGeom>
              <a:blipFill>
                <a:blip r:embed="rId8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7" name="Conector recto 76">
            <a:extLst>
              <a:ext uri="{FF2B5EF4-FFF2-40B4-BE49-F238E27FC236}">
                <a16:creationId xmlns:a16="http://schemas.microsoft.com/office/drawing/2014/main" id="{2F5E7DA3-A4F1-48EA-8869-81AC8250C05D}"/>
              </a:ext>
            </a:extLst>
          </p:cNvPr>
          <p:cNvCxnSpPr>
            <a:cxnSpLocks/>
            <a:endCxn id="7" idx="6"/>
          </p:cNvCxnSpPr>
          <p:nvPr/>
        </p:nvCxnSpPr>
        <p:spPr>
          <a:xfrm flipV="1">
            <a:off x="7061451" y="3545126"/>
            <a:ext cx="252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CuadroTexto 79">
                <a:extLst>
                  <a:ext uri="{FF2B5EF4-FFF2-40B4-BE49-F238E27FC236}">
                    <a16:creationId xmlns:a16="http://schemas.microsoft.com/office/drawing/2014/main" id="{581CFA7C-71AB-41EB-8E1B-5081FBB4BB61}"/>
                  </a:ext>
                </a:extLst>
              </p:cNvPr>
              <p:cNvSpPr txBox="1"/>
              <p:nvPr/>
            </p:nvSpPr>
            <p:spPr>
              <a:xfrm>
                <a:off x="9493502" y="3134367"/>
                <a:ext cx="1012371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40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s-CL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(1)</m:t>
                      </m:r>
                    </m:oMath>
                  </m:oMathPara>
                </a14:m>
                <a:endParaRPr lang="es-CL" sz="24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80" name="CuadroTexto 79">
                <a:extLst>
                  <a:ext uri="{FF2B5EF4-FFF2-40B4-BE49-F238E27FC236}">
                    <a16:creationId xmlns:a16="http://schemas.microsoft.com/office/drawing/2014/main" id="{581CFA7C-71AB-41EB-8E1B-5081FBB4BB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93502" y="3134367"/>
                <a:ext cx="1012371" cy="461665"/>
              </a:xfrm>
              <a:prstGeom prst="rect">
                <a:avLst/>
              </a:prstGeom>
              <a:blipFill>
                <a:blip r:embed="rId9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2" name="Forma libre: forma 81">
            <a:extLst>
              <a:ext uri="{FF2B5EF4-FFF2-40B4-BE49-F238E27FC236}">
                <a16:creationId xmlns:a16="http://schemas.microsoft.com/office/drawing/2014/main" id="{054C5F37-72F9-4F43-AE92-741F75696339}"/>
              </a:ext>
            </a:extLst>
          </p:cNvPr>
          <p:cNvSpPr/>
          <p:nvPr/>
        </p:nvSpPr>
        <p:spPr>
          <a:xfrm>
            <a:off x="7998890" y="2601692"/>
            <a:ext cx="276366" cy="951583"/>
          </a:xfrm>
          <a:custGeom>
            <a:avLst/>
            <a:gdLst>
              <a:gd name="connsiteX0" fmla="*/ 0 w 364860"/>
              <a:gd name="connsiteY0" fmla="*/ 0 h 733425"/>
              <a:gd name="connsiteX1" fmla="*/ 361950 w 364860"/>
              <a:gd name="connsiteY1" fmla="*/ 419100 h 733425"/>
              <a:gd name="connsiteX2" fmla="*/ 180975 w 364860"/>
              <a:gd name="connsiteY2" fmla="*/ 733425 h 733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64860" h="733425">
                <a:moveTo>
                  <a:pt x="0" y="0"/>
                </a:moveTo>
                <a:cubicBezTo>
                  <a:pt x="165894" y="148431"/>
                  <a:pt x="331788" y="296863"/>
                  <a:pt x="361950" y="419100"/>
                </a:cubicBezTo>
                <a:cubicBezTo>
                  <a:pt x="392113" y="541338"/>
                  <a:pt x="177800" y="700088"/>
                  <a:pt x="180975" y="733425"/>
                </a:cubicBezTo>
              </a:path>
            </a:pathLst>
          </a:cu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cxnSp>
        <p:nvCxnSpPr>
          <p:cNvPr id="84" name="Conector recto 83">
            <a:extLst>
              <a:ext uri="{FF2B5EF4-FFF2-40B4-BE49-F238E27FC236}">
                <a16:creationId xmlns:a16="http://schemas.microsoft.com/office/drawing/2014/main" id="{22DD529E-D2EF-42D5-9EF7-37DCB45A40A6}"/>
              </a:ext>
            </a:extLst>
          </p:cNvPr>
          <p:cNvCxnSpPr>
            <a:cxnSpLocks/>
          </p:cNvCxnSpPr>
          <p:nvPr/>
        </p:nvCxnSpPr>
        <p:spPr>
          <a:xfrm flipV="1">
            <a:off x="8117499" y="3429000"/>
            <a:ext cx="184476" cy="124276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onector recto 85">
            <a:extLst>
              <a:ext uri="{FF2B5EF4-FFF2-40B4-BE49-F238E27FC236}">
                <a16:creationId xmlns:a16="http://schemas.microsoft.com/office/drawing/2014/main" id="{18747B34-B67B-413A-A034-FB8081F7CBA4}"/>
              </a:ext>
            </a:extLst>
          </p:cNvPr>
          <p:cNvCxnSpPr>
            <a:cxnSpLocks/>
          </p:cNvCxnSpPr>
          <p:nvPr/>
        </p:nvCxnSpPr>
        <p:spPr>
          <a:xfrm flipH="1" flipV="1">
            <a:off x="8112414" y="3386638"/>
            <a:ext cx="18636" cy="134074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CuadroTexto 92">
                <a:extLst>
                  <a:ext uri="{FF2B5EF4-FFF2-40B4-BE49-F238E27FC236}">
                    <a16:creationId xmlns:a16="http://schemas.microsoft.com/office/drawing/2014/main" id="{A85AB993-F9CE-476F-8D2D-6079BFE5DFC0}"/>
                  </a:ext>
                </a:extLst>
              </p:cNvPr>
              <p:cNvSpPr txBox="1"/>
              <p:nvPr/>
            </p:nvSpPr>
            <p:spPr>
              <a:xfrm>
                <a:off x="8095212" y="2844806"/>
                <a:ext cx="819083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00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</m:t>
                      </m:r>
                      <m:r>
                        <a:rPr lang="es-CL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5°</m:t>
                      </m:r>
                    </m:oMath>
                  </m:oMathPara>
                </a14:m>
                <a:endParaRPr lang="es-CL" sz="20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93" name="CuadroTexto 92">
                <a:extLst>
                  <a:ext uri="{FF2B5EF4-FFF2-40B4-BE49-F238E27FC236}">
                    <a16:creationId xmlns:a16="http://schemas.microsoft.com/office/drawing/2014/main" id="{A85AB993-F9CE-476F-8D2D-6079BFE5DF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5212" y="2844806"/>
                <a:ext cx="819083" cy="4001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Conector recto 35">
            <a:extLst>
              <a:ext uri="{FF2B5EF4-FFF2-40B4-BE49-F238E27FC236}">
                <a16:creationId xmlns:a16="http://schemas.microsoft.com/office/drawing/2014/main" id="{9EECC548-C648-483A-8C6B-9D4516A5F04D}"/>
              </a:ext>
            </a:extLst>
          </p:cNvPr>
          <p:cNvCxnSpPr>
            <a:cxnSpLocks/>
          </p:cNvCxnSpPr>
          <p:nvPr/>
        </p:nvCxnSpPr>
        <p:spPr>
          <a:xfrm flipH="1">
            <a:off x="5429314" y="3560282"/>
            <a:ext cx="1662281" cy="1856825"/>
          </a:xfrm>
          <a:prstGeom prst="line">
            <a:avLst/>
          </a:prstGeom>
          <a:ln w="28575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CuadroTexto 37">
                <a:extLst>
                  <a:ext uri="{FF2B5EF4-FFF2-40B4-BE49-F238E27FC236}">
                    <a16:creationId xmlns:a16="http://schemas.microsoft.com/office/drawing/2014/main" id="{F15CBABB-5598-444E-9074-B28D5BF0F7CC}"/>
                  </a:ext>
                </a:extLst>
              </p:cNvPr>
              <p:cNvSpPr txBox="1"/>
              <p:nvPr/>
            </p:nvSpPr>
            <p:spPr>
              <a:xfrm>
                <a:off x="9611093" y="263187"/>
                <a:ext cx="2206422" cy="5852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s-CL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s-CL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s-CL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s-CL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10</m:t>
                                </m:r>
                              </m:e>
                              <m:e>
                                <m:r>
                                  <a:rPr lang="es-CL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5</m:t>
                                </m:r>
                              </m:e>
                            </m:mr>
                            <m:mr>
                              <m:e>
                                <m:r>
                                  <a:rPr lang="es-CL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s-CL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20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s-CL" dirty="0"/>
              </a:p>
            </p:txBody>
          </p:sp>
        </mc:Choice>
        <mc:Fallback xmlns="">
          <p:sp>
            <p:nvSpPr>
              <p:cNvPr id="38" name="CuadroTexto 37">
                <a:extLst>
                  <a:ext uri="{FF2B5EF4-FFF2-40B4-BE49-F238E27FC236}">
                    <a16:creationId xmlns:a16="http://schemas.microsoft.com/office/drawing/2014/main" id="{F15CBABB-5598-444E-9074-B28D5BF0F7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1093" y="263187"/>
                <a:ext cx="2206422" cy="58528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74853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43" grpId="0" animBg="1"/>
      <p:bldP spid="45" grpId="0"/>
      <p:bldP spid="57" grpId="0"/>
      <p:bldP spid="65" grpId="0"/>
      <p:bldP spid="75" grpId="0"/>
      <p:bldP spid="80" grpId="0"/>
      <p:bldP spid="82" grpId="0" animBg="1"/>
      <p:bldP spid="9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718FEE8-E9B8-4545-905E-8756DF5CBE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Direcciones normales principales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uadroTexto 15">
                <a:extLst>
                  <a:ext uri="{FF2B5EF4-FFF2-40B4-BE49-F238E27FC236}">
                    <a16:creationId xmlns:a16="http://schemas.microsoft.com/office/drawing/2014/main" id="{C6FDB64F-DDF9-4D29-B314-DD6795AB7D9B}"/>
                  </a:ext>
                </a:extLst>
              </p:cNvPr>
              <p:cNvSpPr txBox="1"/>
              <p:nvPr/>
            </p:nvSpPr>
            <p:spPr>
              <a:xfrm>
                <a:off x="838200" y="1595736"/>
                <a:ext cx="9797143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s-CL" sz="1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El plano normal principal de </a:t>
                </a:r>
                <a14:m>
                  <m:oMath xmlns:m="http://schemas.openxmlformats.org/officeDocument/2006/math">
                    <m:r>
                      <a:rPr lang="es-CL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𝜎</m:t>
                    </m:r>
                    <m:r>
                      <a:rPr lang="es-CL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(1)</m:t>
                    </m:r>
                  </m:oMath>
                </a14:m>
                <a:r>
                  <a:rPr lang="es-CL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se encuentra a 22.5° del eje y1 en sentido horario. Por lo tanto, la normal a este plano normal principal estará dada por:</a:t>
                </a:r>
                <a:endParaRPr lang="es-CL" dirty="0"/>
              </a:p>
            </p:txBody>
          </p:sp>
        </mc:Choice>
        <mc:Fallback xmlns="">
          <p:sp>
            <p:nvSpPr>
              <p:cNvPr id="16" name="CuadroTexto 15">
                <a:extLst>
                  <a:ext uri="{FF2B5EF4-FFF2-40B4-BE49-F238E27FC236}">
                    <a16:creationId xmlns:a16="http://schemas.microsoft.com/office/drawing/2014/main" id="{C6FDB64F-DDF9-4D29-B314-DD6795AB7D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595736"/>
                <a:ext cx="9797143" cy="646331"/>
              </a:xfrm>
              <a:prstGeom prst="rect">
                <a:avLst/>
              </a:prstGeom>
              <a:blipFill>
                <a:blip r:embed="rId2"/>
                <a:stretch>
                  <a:fillRect l="-560" t="-6604" b="-14151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uadroTexto 17">
                <a:extLst>
                  <a:ext uri="{FF2B5EF4-FFF2-40B4-BE49-F238E27FC236}">
                    <a16:creationId xmlns:a16="http://schemas.microsoft.com/office/drawing/2014/main" id="{E574A831-3C1A-4D99-BED0-F213C693F929}"/>
                  </a:ext>
                </a:extLst>
              </p:cNvPr>
              <p:cNvSpPr txBox="1"/>
              <p:nvPr/>
            </p:nvSpPr>
            <p:spPr>
              <a:xfrm>
                <a:off x="2394857" y="2551967"/>
                <a:ext cx="6096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s-CL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s-CL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L" i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s-CL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s-CL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L" i="1">
                              <a:latin typeface="Cambria Math" panose="02040503050406030204" pitchFamily="18" charset="0"/>
                            </a:rPr>
                            <m:t>𝑐𝑜𝑠</m:t>
                          </m:r>
                          <m:r>
                            <a:rPr lang="es-CL" i="0">
                              <a:latin typeface="Cambria Math" panose="02040503050406030204" pitchFamily="18" charset="0"/>
                            </a:rPr>
                            <m:t> 67.5 , 0 , </m:t>
                          </m:r>
                          <m:r>
                            <a:rPr lang="es-CL" i="1">
                              <a:latin typeface="Cambria Math" panose="02040503050406030204" pitchFamily="18" charset="0"/>
                            </a:rPr>
                            <m:t>𝑠𝑒𝑛</m:t>
                          </m:r>
                          <m:r>
                            <a:rPr lang="es-CL" i="0">
                              <a:latin typeface="Cambria Math" panose="02040503050406030204" pitchFamily="18" charset="0"/>
                            </a:rPr>
                            <m:t> 67.5</m:t>
                          </m:r>
                        </m:e>
                      </m:d>
                      <m:r>
                        <a:rPr lang="es-CL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s-CL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L" i="0">
                              <a:latin typeface="Cambria Math" panose="02040503050406030204" pitchFamily="18" charset="0"/>
                            </a:rPr>
                            <m:t>0.382 , 0 ,0.924</m:t>
                          </m:r>
                        </m:e>
                      </m:d>
                    </m:oMath>
                  </m:oMathPara>
                </a14:m>
                <a:endParaRPr lang="es-CL" dirty="0"/>
              </a:p>
            </p:txBody>
          </p:sp>
        </mc:Choice>
        <mc:Fallback xmlns="">
          <p:sp>
            <p:nvSpPr>
              <p:cNvPr id="18" name="CuadroTexto 17">
                <a:extLst>
                  <a:ext uri="{FF2B5EF4-FFF2-40B4-BE49-F238E27FC236}">
                    <a16:creationId xmlns:a16="http://schemas.microsoft.com/office/drawing/2014/main" id="{E574A831-3C1A-4D99-BED0-F213C693F9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4857" y="2551967"/>
                <a:ext cx="6096000" cy="369332"/>
              </a:xfrm>
              <a:prstGeom prst="rect">
                <a:avLst/>
              </a:prstGeom>
              <a:blipFill>
                <a:blip r:embed="rId3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CuadroTexto 21">
                <a:extLst>
                  <a:ext uri="{FF2B5EF4-FFF2-40B4-BE49-F238E27FC236}">
                    <a16:creationId xmlns:a16="http://schemas.microsoft.com/office/drawing/2014/main" id="{D93DA9BC-12BA-4E63-A20D-3FF9FC9269CA}"/>
                  </a:ext>
                </a:extLst>
              </p:cNvPr>
              <p:cNvSpPr txBox="1"/>
              <p:nvPr/>
            </p:nvSpPr>
            <p:spPr>
              <a:xfrm>
                <a:off x="940804" y="3229749"/>
                <a:ext cx="9797143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s-CL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Por lo tanto, para el plano normal principal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CL" sz="1800" b="0" i="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de</m:t>
                    </m:r>
                    <m:r>
                      <a:rPr lang="es-CL" sz="1800" b="0" i="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s-CL" sz="180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𝜎</m:t>
                    </m:r>
                    <m:r>
                      <a:rPr lang="es-CL" sz="180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(3)</m:t>
                    </m:r>
                  </m:oMath>
                </a14:m>
                <a:r>
                  <a:rPr lang="es-CL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del  la normal a este plano normal principal estará dada por:</a:t>
                </a:r>
                <a:endParaRPr lang="es-CL" dirty="0"/>
              </a:p>
            </p:txBody>
          </p:sp>
        </mc:Choice>
        <mc:Fallback xmlns="">
          <p:sp>
            <p:nvSpPr>
              <p:cNvPr id="22" name="CuadroTexto 21">
                <a:extLst>
                  <a:ext uri="{FF2B5EF4-FFF2-40B4-BE49-F238E27FC236}">
                    <a16:creationId xmlns:a16="http://schemas.microsoft.com/office/drawing/2014/main" id="{D93DA9BC-12BA-4E63-A20D-3FF9FC9269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804" y="3229749"/>
                <a:ext cx="9797143" cy="646331"/>
              </a:xfrm>
              <a:prstGeom prst="rect">
                <a:avLst/>
              </a:prstGeom>
              <a:blipFill>
                <a:blip r:embed="rId4"/>
                <a:stretch>
                  <a:fillRect l="-498" t="-5660" b="-14151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CuadroTexto 23">
                <a:extLst>
                  <a:ext uri="{FF2B5EF4-FFF2-40B4-BE49-F238E27FC236}">
                    <a16:creationId xmlns:a16="http://schemas.microsoft.com/office/drawing/2014/main" id="{4DF672DC-0BDE-44A3-ACF0-9D26C289A38E}"/>
                  </a:ext>
                </a:extLst>
              </p:cNvPr>
              <p:cNvSpPr txBox="1"/>
              <p:nvPr/>
            </p:nvSpPr>
            <p:spPr>
              <a:xfrm>
                <a:off x="2547257" y="4017220"/>
                <a:ext cx="6096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s-CL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s-CL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s-CL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L" i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es-CL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s-CL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L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s-CL" i="1">
                              <a:latin typeface="Cambria Math" panose="02040503050406030204" pitchFamily="18" charset="0"/>
                            </a:rPr>
                            <m:t>𝑠𝑒𝑛</m:t>
                          </m:r>
                          <m:r>
                            <a:rPr lang="es-CL" i="0">
                              <a:latin typeface="Cambria Math" panose="02040503050406030204" pitchFamily="18" charset="0"/>
                            </a:rPr>
                            <m:t> 67.5 , 0 , </m:t>
                          </m:r>
                          <m:r>
                            <a:rPr lang="es-CL" i="1">
                              <a:latin typeface="Cambria Math" panose="02040503050406030204" pitchFamily="18" charset="0"/>
                            </a:rPr>
                            <m:t>𝑐𝑜𝑠</m:t>
                          </m:r>
                          <m:r>
                            <a:rPr lang="es-CL" i="0">
                              <a:latin typeface="Cambria Math" panose="02040503050406030204" pitchFamily="18" charset="0"/>
                            </a:rPr>
                            <m:t> 67.5</m:t>
                          </m:r>
                        </m:e>
                      </m:d>
                      <m:r>
                        <a:rPr lang="es-CL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CL" b="0" i="0" smtClean="0">
                          <a:latin typeface="Cambria Math" panose="02040503050406030204" pitchFamily="18" charset="0"/>
                        </a:rPr>
                        <m:t>(−0.924,0,0.382)</m:t>
                      </m:r>
                    </m:oMath>
                  </m:oMathPara>
                </a14:m>
                <a:endParaRPr lang="es-CL" dirty="0"/>
              </a:p>
            </p:txBody>
          </p:sp>
        </mc:Choice>
        <mc:Fallback xmlns="">
          <p:sp>
            <p:nvSpPr>
              <p:cNvPr id="24" name="CuadroTexto 23">
                <a:extLst>
                  <a:ext uri="{FF2B5EF4-FFF2-40B4-BE49-F238E27FC236}">
                    <a16:creationId xmlns:a16="http://schemas.microsoft.com/office/drawing/2014/main" id="{4DF672DC-0BDE-44A3-ACF0-9D26C289A3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7257" y="4017220"/>
                <a:ext cx="6096000" cy="369332"/>
              </a:xfrm>
              <a:prstGeom prst="rect">
                <a:avLst/>
              </a:prstGeom>
              <a:blipFill>
                <a:blip r:embed="rId5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6" name="Imagen 25" descr="Imagen que contiene Diagrama&#10;&#10;Descripción generada automáticamente">
            <a:extLst>
              <a:ext uri="{FF2B5EF4-FFF2-40B4-BE49-F238E27FC236}">
                <a16:creationId xmlns:a16="http://schemas.microsoft.com/office/drawing/2014/main" id="{788637B1-5F41-4C4C-85A1-D5B119D4F7B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0452" y="4695002"/>
            <a:ext cx="3797495" cy="1759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406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EE32F37-062A-4B51-B366-2DF2C9542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Ejercicio 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EF900ADE-6BEB-4237-B54E-884D5172833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s-CL" dirty="0"/>
                  <a:t>Dado el siguiente tensor esfuerzo: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s-CL" sz="2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s-CL" sz="2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s-CL" sz="2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s-CL" sz="2800" b="0" i="1" smtClean="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8</m:t>
                                </m:r>
                              </m:e>
                              <m:e>
                                <m:r>
                                  <a:rPr lang="es-CL" sz="2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s-CL" sz="2800" b="0" i="1" smtClean="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4</m:t>
                                </m:r>
                              </m:e>
                            </m:mr>
                            <m:mr>
                              <m:e>
                                <m:r>
                                  <a:rPr lang="es-CL" sz="2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s-CL" sz="2800" b="0" i="1" smtClean="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5.5</m:t>
                                </m:r>
                              </m:e>
                              <m:e>
                                <m:r>
                                  <a:rPr lang="es-CL" sz="2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s-CL" sz="2800" b="0" i="1" smtClean="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s-CL" sz="2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s-CL" sz="2800" b="0" i="1" smtClean="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12</m:t>
                                </m:r>
                              </m:e>
                            </m:mr>
                          </m:m>
                        </m:e>
                      </m:d>
                      <m:f>
                        <m:fPr>
                          <m:type m:val="skw"/>
                          <m:ctrlPr>
                            <a:rPr lang="en-US" sz="2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s-CL" sz="2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𝐾𝑔</m:t>
                          </m:r>
                        </m:num>
                        <m:den>
                          <m:sSup>
                            <m:sSupPr>
                              <m:ctrlPr>
                                <a:rPr lang="en-US" sz="2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s-CL" sz="2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𝑚𝑚</m:t>
                              </m:r>
                            </m:e>
                            <m:sup>
                              <m:r>
                                <a:rPr lang="es-CL" sz="2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s-CL" dirty="0"/>
              </a:p>
              <a:p>
                <a:pPr marL="0" indent="0">
                  <a:buNone/>
                </a:pPr>
                <a:endParaRPr lang="es-CL" dirty="0"/>
              </a:p>
              <a:p>
                <a:pPr marL="0" indent="0">
                  <a:buNone/>
                </a:pPr>
                <a:r>
                  <a:rPr lang="es-CL" dirty="0"/>
                  <a:t>Encuentre mediante Mohr la componente normal y de corte del vector esfuerzo en los planos que se indican</a:t>
                </a:r>
              </a:p>
              <a:p>
                <a:pPr marL="0" indent="0">
                  <a:buNone/>
                </a:pPr>
                <a:endParaRPr lang="es-CL" dirty="0"/>
              </a:p>
            </p:txBody>
          </p:sp>
        </mc:Choice>
        <mc:Fallback xmlns="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EF900ADE-6BEB-4237-B54E-884D517283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241" r="-754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agen 3">
            <a:extLst>
              <a:ext uri="{FF2B5EF4-FFF2-40B4-BE49-F238E27FC236}">
                <a16:creationId xmlns:a16="http://schemas.microsoft.com/office/drawing/2014/main" id="{2D454FDE-42C9-47BD-BB28-DA6E12FFE5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3247" t="68690" r="18882" b="14921"/>
          <a:stretch/>
        </p:blipFill>
        <p:spPr>
          <a:xfrm>
            <a:off x="6952912" y="4591203"/>
            <a:ext cx="3335689" cy="1720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9950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3EE728-B567-4024-8CF8-DD50FE35A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720" y="-39280"/>
            <a:ext cx="10515600" cy="1067231"/>
          </a:xfrm>
        </p:spPr>
        <p:txBody>
          <a:bodyPr>
            <a:normAutofit/>
          </a:bodyPr>
          <a:lstStyle/>
          <a:p>
            <a:r>
              <a:rPr lang="es-CL" dirty="0"/>
              <a:t>Estado general</a:t>
            </a:r>
            <a:r>
              <a:rPr lang="es-CL" dirty="0">
                <a:solidFill>
                  <a:schemeClr val="bg1"/>
                </a:solidFill>
              </a:rPr>
              <a:t> </a:t>
            </a:r>
            <a:r>
              <a:rPr lang="es-CL" dirty="0"/>
              <a:t>de</a:t>
            </a:r>
            <a:r>
              <a:rPr lang="es-CL" dirty="0">
                <a:solidFill>
                  <a:schemeClr val="bg1"/>
                </a:solidFill>
              </a:rPr>
              <a:t> </a:t>
            </a:r>
            <a:r>
              <a:rPr lang="es-CL" dirty="0"/>
              <a:t>esfuerzo</a:t>
            </a:r>
            <a:endParaRPr lang="es-CL" dirty="0">
              <a:solidFill>
                <a:schemeClr val="bg1"/>
              </a:solidFill>
            </a:endParaRPr>
          </a:p>
        </p:txBody>
      </p:sp>
      <p:pic>
        <p:nvPicPr>
          <p:cNvPr id="2050" name="Picture 2" descr="Tensor tensión - Wikipedia, la enciclopedia libre">
            <a:extLst>
              <a:ext uri="{FF2B5EF4-FFF2-40B4-BE49-F238E27FC236}">
                <a16:creationId xmlns:a16="http://schemas.microsoft.com/office/drawing/2014/main" id="{5E382B4E-8523-4D7F-85FD-DDEF338CDF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" r="1" b="1"/>
          <a:stretch/>
        </p:blipFill>
        <p:spPr bwMode="auto">
          <a:xfrm>
            <a:off x="477361" y="2095558"/>
            <a:ext cx="6083046" cy="3570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49A5575B-8921-42F3-AA4B-5048D0194907}"/>
              </a:ext>
            </a:extLst>
          </p:cNvPr>
          <p:cNvSpPr txBox="1"/>
          <p:nvPr/>
        </p:nvSpPr>
        <p:spPr>
          <a:xfrm>
            <a:off x="7735187" y="2095558"/>
            <a:ext cx="38055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/>
              <a:t>Tensor esfuerzo</a:t>
            </a:r>
          </a:p>
        </p:txBody>
      </p:sp>
      <p:pic>
        <p:nvPicPr>
          <p:cNvPr id="10" name="Marcador de contenido 6">
            <a:extLst>
              <a:ext uri="{FF2B5EF4-FFF2-40B4-BE49-F238E27FC236}">
                <a16:creationId xmlns:a16="http://schemas.microsoft.com/office/drawing/2014/main" id="{DA6672B4-6F3F-485B-B44D-9A76237E96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140" t="46372" r="67866" b="42414"/>
          <a:stretch/>
        </p:blipFill>
        <p:spPr>
          <a:xfrm>
            <a:off x="7563846" y="2946196"/>
            <a:ext cx="3263132" cy="1372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662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DF6F7645-2E45-42B1-919F-DB6D504D91E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3896" y="134649"/>
                <a:ext cx="11983031" cy="327713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s-CL" sz="2000" dirty="0"/>
                  <a:t>Solución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s-CL" sz="20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s-CL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s-CL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s-CL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s-CL" sz="2000" b="0" i="1" smtClean="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e>
                              <m:e>
                                <m:r>
                                  <a:rPr lang="es-CL" sz="20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  <m:mr>
                              <m:e>
                                <m:r>
                                  <a:rPr lang="es-CL" sz="20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s-CL" sz="2000" b="0" i="1" smtClean="0">
                                    <a:latin typeface="Cambria Math" panose="02040503050406030204" pitchFamily="18" charset="0"/>
                                  </a:rPr>
                                  <m:t>12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s-CL" sz="2000" dirty="0"/>
              </a:p>
              <a:p>
                <a:pPr marL="0" indent="0">
                  <a:buNone/>
                </a:pPr>
                <a:r>
                  <a:rPr lang="es-CL" sz="2000" dirty="0"/>
                  <a:t>Radio del sistema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s-CL" sz="200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s-CL" sz="20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s-CL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s-CL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s-CL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s-CL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s-CL" sz="20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11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s-CL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s-CL" sz="2000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s-CL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s-CL" sz="20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33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s-CL" sz="20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s-CL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s-CL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s-CL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s-CL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CL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𝜏</m:t>
                                </m:r>
                              </m:e>
                              <m:sub>
                                <m:r>
                                  <a:rPr lang="es-CL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13</m:t>
                                </m:r>
                              </m:sub>
                            </m:sSub>
                          </m:e>
                          <m:sup>
                            <m:r>
                              <a:rPr lang="es-CL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  <m:r>
                      <a:rPr lang="es-CL" sz="2000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s-CL" sz="20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s-CL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s-CL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s-CL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s-CL" sz="2000" b="0" i="1" smtClean="0">
                                        <a:latin typeface="Cambria Math" panose="02040503050406030204" pitchFamily="18" charset="0"/>
                                      </a:rPr>
                                      <m:t>8−12</m:t>
                                    </m:r>
                                  </m:num>
                                  <m:den>
                                    <m:r>
                                      <a:rPr lang="es-CL" sz="20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s-CL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s-CL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s-CL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CL" sz="20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e>
                          <m:sup>
                            <m:r>
                              <a:rPr lang="es-CL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  <m:r>
                      <a:rPr lang="es-CL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CL" sz="2000" b="0" i="1" smtClean="0">
                        <a:latin typeface="Cambria Math" panose="02040503050406030204" pitchFamily="18" charset="0"/>
                      </a:rPr>
                      <m:t>4.5</m:t>
                    </m:r>
                  </m:oMath>
                </a14:m>
                <a:endParaRPr lang="es-CL" sz="2000" dirty="0"/>
              </a:p>
              <a:p>
                <a:pPr marL="0" indent="0">
                  <a:buNone/>
                </a:pPr>
                <a:r>
                  <a:rPr lang="es-CL" sz="2000" dirty="0"/>
                  <a:t>Origen del sistema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s-CL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s-CL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L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s-CL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11</m:t>
                            </m:r>
                          </m:sub>
                        </m:sSub>
                        <m:sSub>
                          <m:sSubPr>
                            <m:ctrlPr>
                              <a:rPr lang="es-CL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L" sz="20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s-CL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s-CL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33</m:t>
                            </m:r>
                          </m:sub>
                        </m:sSub>
                      </m:num>
                      <m:den>
                        <m:r>
                          <a:rPr lang="es-CL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s-CL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CL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CL" sz="2000" b="0" i="1" smtClean="0">
                            <a:latin typeface="Cambria Math" panose="02040503050406030204" pitchFamily="18" charset="0"/>
                          </a:rPr>
                          <m:t>8+12</m:t>
                        </m:r>
                      </m:num>
                      <m:den>
                        <m:r>
                          <a:rPr lang="es-CL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s-CL" sz="20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s-CL" sz="2000" dirty="0"/>
                  <a:t>10</a:t>
                </a:r>
              </a:p>
              <a:p>
                <a:pPr marL="0" indent="0">
                  <a:buNone/>
                </a:pPr>
                <a:r>
                  <a:rPr lang="es-CL" sz="2000" dirty="0"/>
                  <a:t>Trabajaremos primero con el plano azul, este plano se encuentra a 15° desde nuestro plano de referencia</a:t>
                </a:r>
              </a:p>
              <a:p>
                <a:endParaRPr lang="es-CL" dirty="0"/>
              </a:p>
              <a:p>
                <a:endParaRPr lang="es-CL" dirty="0"/>
              </a:p>
            </p:txBody>
          </p:sp>
        </mc:Choice>
        <mc:Fallback xmlns="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DF6F7645-2E45-42B1-919F-DB6D504D91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896" y="134649"/>
                <a:ext cx="11983031" cy="3277130"/>
              </a:xfrm>
              <a:blipFill>
                <a:blip r:embed="rId2"/>
                <a:stretch>
                  <a:fillRect l="-509" t="-1859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997ACD79-E87E-40C3-89C3-6FD7579D80EA}"/>
              </a:ext>
            </a:extLst>
          </p:cNvPr>
          <p:cNvCxnSpPr>
            <a:cxnSpLocks/>
          </p:cNvCxnSpPr>
          <p:nvPr/>
        </p:nvCxnSpPr>
        <p:spPr>
          <a:xfrm flipV="1">
            <a:off x="973603" y="4468280"/>
            <a:ext cx="0" cy="6731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Diagrama de flujo: decisión 9">
            <a:extLst>
              <a:ext uri="{FF2B5EF4-FFF2-40B4-BE49-F238E27FC236}">
                <a16:creationId xmlns:a16="http://schemas.microsoft.com/office/drawing/2014/main" id="{8EE77D21-B1C1-4FCB-BC5E-9EAFDA2E1162}"/>
              </a:ext>
            </a:extLst>
          </p:cNvPr>
          <p:cNvSpPr/>
          <p:nvPr/>
        </p:nvSpPr>
        <p:spPr>
          <a:xfrm rot="20565065" flipV="1">
            <a:off x="926999" y="4524240"/>
            <a:ext cx="2125570" cy="633773"/>
          </a:xfrm>
          <a:prstGeom prst="flowChartDecision">
            <a:avLst/>
          </a:prstGeom>
          <a:solidFill>
            <a:schemeClr val="bg2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2" name="Diagrama de flujo: decisión 11">
            <a:extLst>
              <a:ext uri="{FF2B5EF4-FFF2-40B4-BE49-F238E27FC236}">
                <a16:creationId xmlns:a16="http://schemas.microsoft.com/office/drawing/2014/main" id="{36F115E6-B18C-4611-922E-A188D22BCCDC}"/>
              </a:ext>
            </a:extLst>
          </p:cNvPr>
          <p:cNvSpPr/>
          <p:nvPr/>
        </p:nvSpPr>
        <p:spPr>
          <a:xfrm rot="12515322" flipV="1">
            <a:off x="895902" y="3349445"/>
            <a:ext cx="1032237" cy="1913872"/>
          </a:xfrm>
          <a:prstGeom prst="flowChartDecision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id="{132D7951-60AE-4AC5-B0E2-BC51B0FE1D4E}"/>
              </a:ext>
            </a:extLst>
          </p:cNvPr>
          <p:cNvCxnSpPr>
            <a:cxnSpLocks/>
            <a:stCxn id="10" idx="1"/>
          </p:cNvCxnSpPr>
          <p:nvPr/>
        </p:nvCxnSpPr>
        <p:spPr>
          <a:xfrm flipV="1">
            <a:off x="974797" y="5141380"/>
            <a:ext cx="1927845" cy="148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de flecha 17">
            <a:extLst>
              <a:ext uri="{FF2B5EF4-FFF2-40B4-BE49-F238E27FC236}">
                <a16:creationId xmlns:a16="http://schemas.microsoft.com/office/drawing/2014/main" id="{2B0C0B4D-3A59-4C86-9211-08FC13F5CE4D}"/>
              </a:ext>
            </a:extLst>
          </p:cNvPr>
          <p:cNvCxnSpPr>
            <a:cxnSpLocks/>
            <a:stCxn id="12" idx="2"/>
          </p:cNvCxnSpPr>
          <p:nvPr/>
        </p:nvCxnSpPr>
        <p:spPr>
          <a:xfrm flipH="1" flipV="1">
            <a:off x="943214" y="3566126"/>
            <a:ext cx="10894" cy="15805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cto 29">
            <a:extLst>
              <a:ext uri="{FF2B5EF4-FFF2-40B4-BE49-F238E27FC236}">
                <a16:creationId xmlns:a16="http://schemas.microsoft.com/office/drawing/2014/main" id="{B419F570-4ED9-45C2-8A17-41F739C41E24}"/>
              </a:ext>
            </a:extLst>
          </p:cNvPr>
          <p:cNvCxnSpPr>
            <a:cxnSpLocks/>
          </p:cNvCxnSpPr>
          <p:nvPr/>
        </p:nvCxnSpPr>
        <p:spPr>
          <a:xfrm>
            <a:off x="5764278" y="2711523"/>
            <a:ext cx="0" cy="37310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ctor recto 32">
            <a:extLst>
              <a:ext uri="{FF2B5EF4-FFF2-40B4-BE49-F238E27FC236}">
                <a16:creationId xmlns:a16="http://schemas.microsoft.com/office/drawing/2014/main" id="{A17BEBCF-E35B-4725-B95C-EB15057657EB}"/>
              </a:ext>
            </a:extLst>
          </p:cNvPr>
          <p:cNvCxnSpPr/>
          <p:nvPr/>
        </p:nvCxnSpPr>
        <p:spPr>
          <a:xfrm>
            <a:off x="5636125" y="5057395"/>
            <a:ext cx="540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CuadroTexto 34">
                <a:extLst>
                  <a:ext uri="{FF2B5EF4-FFF2-40B4-BE49-F238E27FC236}">
                    <a16:creationId xmlns:a16="http://schemas.microsoft.com/office/drawing/2014/main" id="{EAF5B4BF-504D-41D1-998D-2A25A3F37B04}"/>
                  </a:ext>
                </a:extLst>
              </p:cNvPr>
              <p:cNvSpPr txBox="1"/>
              <p:nvPr/>
            </p:nvSpPr>
            <p:spPr>
              <a:xfrm>
                <a:off x="10621232" y="5024285"/>
                <a:ext cx="101237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s-CL" dirty="0"/>
              </a:p>
            </p:txBody>
          </p:sp>
        </mc:Choice>
        <mc:Fallback xmlns="">
          <p:sp>
            <p:nvSpPr>
              <p:cNvPr id="35" name="CuadroTexto 34">
                <a:extLst>
                  <a:ext uri="{FF2B5EF4-FFF2-40B4-BE49-F238E27FC236}">
                    <a16:creationId xmlns:a16="http://schemas.microsoft.com/office/drawing/2014/main" id="{EAF5B4BF-504D-41D1-998D-2A25A3F37B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21232" y="5024285"/>
                <a:ext cx="1012371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CuadroTexto 36">
                <a:extLst>
                  <a:ext uri="{FF2B5EF4-FFF2-40B4-BE49-F238E27FC236}">
                    <a16:creationId xmlns:a16="http://schemas.microsoft.com/office/drawing/2014/main" id="{464E6435-37D2-40B9-91A0-AF158165C519}"/>
                  </a:ext>
                </a:extLst>
              </p:cNvPr>
              <p:cNvSpPr txBox="1"/>
              <p:nvPr/>
            </p:nvSpPr>
            <p:spPr>
              <a:xfrm>
                <a:off x="5083629" y="2772835"/>
                <a:ext cx="101237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</m:oMath>
                  </m:oMathPara>
                </a14:m>
                <a:endParaRPr lang="es-CL" dirty="0"/>
              </a:p>
            </p:txBody>
          </p:sp>
        </mc:Choice>
        <mc:Fallback xmlns="">
          <p:sp>
            <p:nvSpPr>
              <p:cNvPr id="37" name="CuadroTexto 36">
                <a:extLst>
                  <a:ext uri="{FF2B5EF4-FFF2-40B4-BE49-F238E27FC236}">
                    <a16:creationId xmlns:a16="http://schemas.microsoft.com/office/drawing/2014/main" id="{464E6435-37D2-40B9-91A0-AF158165C5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3629" y="2772835"/>
                <a:ext cx="1012371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Elipse 37">
            <a:extLst>
              <a:ext uri="{FF2B5EF4-FFF2-40B4-BE49-F238E27FC236}">
                <a16:creationId xmlns:a16="http://schemas.microsoft.com/office/drawing/2014/main" id="{E51AD87A-FD1B-4EFA-9B0B-FB1815C13EDE}"/>
              </a:ext>
            </a:extLst>
          </p:cNvPr>
          <p:cNvSpPr/>
          <p:nvPr/>
        </p:nvSpPr>
        <p:spPr>
          <a:xfrm>
            <a:off x="7331952" y="3869871"/>
            <a:ext cx="2304000" cy="23040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CuadroTexto 40">
                <a:extLst>
                  <a:ext uri="{FF2B5EF4-FFF2-40B4-BE49-F238E27FC236}">
                    <a16:creationId xmlns:a16="http://schemas.microsoft.com/office/drawing/2014/main" id="{0ADFB400-6B1B-4807-9FC0-FAC02A56CEF8}"/>
                  </a:ext>
                </a:extLst>
              </p:cNvPr>
              <p:cNvSpPr txBox="1"/>
              <p:nvPr/>
            </p:nvSpPr>
            <p:spPr>
              <a:xfrm>
                <a:off x="9455430" y="3904270"/>
                <a:ext cx="101237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s-CL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=0°</m:t>
                      </m:r>
                    </m:oMath>
                  </m:oMathPara>
                </a14:m>
                <a:endParaRPr lang="es-CL" dirty="0"/>
              </a:p>
            </p:txBody>
          </p:sp>
        </mc:Choice>
        <mc:Fallback xmlns="">
          <p:sp>
            <p:nvSpPr>
              <p:cNvPr id="41" name="CuadroTexto 40">
                <a:extLst>
                  <a:ext uri="{FF2B5EF4-FFF2-40B4-BE49-F238E27FC236}">
                    <a16:creationId xmlns:a16="http://schemas.microsoft.com/office/drawing/2014/main" id="{0ADFB400-6B1B-4807-9FC0-FAC02A56CE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5430" y="3904270"/>
                <a:ext cx="101237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Conector recto de flecha 42">
            <a:extLst>
              <a:ext uri="{FF2B5EF4-FFF2-40B4-BE49-F238E27FC236}">
                <a16:creationId xmlns:a16="http://schemas.microsoft.com/office/drawing/2014/main" id="{1528D345-0737-41B8-AF93-8775B530CA4F}"/>
              </a:ext>
            </a:extLst>
          </p:cNvPr>
          <p:cNvCxnSpPr>
            <a:cxnSpLocks/>
            <a:endCxn id="38" idx="7"/>
          </p:cNvCxnSpPr>
          <p:nvPr/>
        </p:nvCxnSpPr>
        <p:spPr>
          <a:xfrm flipH="1">
            <a:off x="9298539" y="4088936"/>
            <a:ext cx="337413" cy="1183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recto 45">
            <a:extLst>
              <a:ext uri="{FF2B5EF4-FFF2-40B4-BE49-F238E27FC236}">
                <a16:creationId xmlns:a16="http://schemas.microsoft.com/office/drawing/2014/main" id="{4FDC0A02-A014-4CBF-92A2-F6338DF8F5DB}"/>
              </a:ext>
            </a:extLst>
          </p:cNvPr>
          <p:cNvCxnSpPr>
            <a:cxnSpLocks/>
            <a:stCxn id="38" idx="7"/>
            <a:endCxn id="38" idx="3"/>
          </p:cNvCxnSpPr>
          <p:nvPr/>
        </p:nvCxnSpPr>
        <p:spPr>
          <a:xfrm flipH="1">
            <a:off x="7669365" y="4207284"/>
            <a:ext cx="1629174" cy="1629174"/>
          </a:xfrm>
          <a:prstGeom prst="line">
            <a:avLst/>
          </a:prstGeom>
          <a:ln>
            <a:solidFill>
              <a:srgbClr val="C0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CuadroTexto 56">
                <a:extLst>
                  <a:ext uri="{FF2B5EF4-FFF2-40B4-BE49-F238E27FC236}">
                    <a16:creationId xmlns:a16="http://schemas.microsoft.com/office/drawing/2014/main" id="{E544060E-BBA5-47DA-BC7A-1B2C0B62E5BF}"/>
                  </a:ext>
                </a:extLst>
              </p:cNvPr>
              <p:cNvSpPr txBox="1"/>
              <p:nvPr/>
            </p:nvSpPr>
            <p:spPr>
              <a:xfrm>
                <a:off x="8098729" y="5085840"/>
                <a:ext cx="77044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s-CL" sz="1400" dirty="0"/>
                        <m:t>10</m:t>
                      </m:r>
                    </m:oMath>
                  </m:oMathPara>
                </a14:m>
                <a:endParaRPr lang="es-CL" sz="1400" dirty="0"/>
              </a:p>
            </p:txBody>
          </p:sp>
        </mc:Choice>
        <mc:Fallback xmlns="">
          <p:sp>
            <p:nvSpPr>
              <p:cNvPr id="57" name="CuadroTexto 56">
                <a:extLst>
                  <a:ext uri="{FF2B5EF4-FFF2-40B4-BE49-F238E27FC236}">
                    <a16:creationId xmlns:a16="http://schemas.microsoft.com/office/drawing/2014/main" id="{E544060E-BBA5-47DA-BC7A-1B2C0B62E5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8729" y="5085840"/>
                <a:ext cx="770445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CuadroTexto 1">
                <a:extLst>
                  <a:ext uri="{FF2B5EF4-FFF2-40B4-BE49-F238E27FC236}">
                    <a16:creationId xmlns:a16="http://schemas.microsoft.com/office/drawing/2014/main" id="{EC967C43-A8AB-442D-A86A-465061552653}"/>
                  </a:ext>
                </a:extLst>
              </p:cNvPr>
              <p:cNvSpPr txBox="1"/>
              <p:nvPr/>
            </p:nvSpPr>
            <p:spPr>
              <a:xfrm>
                <a:off x="2898339" y="4987491"/>
                <a:ext cx="57597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s-CL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s-CL" sz="1400" dirty="0"/>
              </a:p>
            </p:txBody>
          </p:sp>
        </mc:Choice>
        <mc:Fallback xmlns="">
          <p:sp>
            <p:nvSpPr>
              <p:cNvPr id="2" name="CuadroTexto 1">
                <a:extLst>
                  <a:ext uri="{FF2B5EF4-FFF2-40B4-BE49-F238E27FC236}">
                    <a16:creationId xmlns:a16="http://schemas.microsoft.com/office/drawing/2014/main" id="{EC967C43-A8AB-442D-A86A-4650615526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8339" y="4987491"/>
                <a:ext cx="575978" cy="307777"/>
              </a:xfrm>
              <a:prstGeom prst="rect">
                <a:avLst/>
              </a:prstGeom>
              <a:blipFill>
                <a:blip r:embed="rId8"/>
                <a:stretch>
                  <a:fillRect b="-3922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uadroTexto 3">
                <a:extLst>
                  <a:ext uri="{FF2B5EF4-FFF2-40B4-BE49-F238E27FC236}">
                    <a16:creationId xmlns:a16="http://schemas.microsoft.com/office/drawing/2014/main" id="{36CCD76B-2CDB-4463-B4DE-0126D3F5A3B6}"/>
                  </a:ext>
                </a:extLst>
              </p:cNvPr>
              <p:cNvSpPr txBox="1"/>
              <p:nvPr/>
            </p:nvSpPr>
            <p:spPr>
              <a:xfrm>
                <a:off x="397625" y="3593469"/>
                <a:ext cx="57597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s-CL" sz="1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s-CL" sz="1400" dirty="0"/>
              </a:p>
            </p:txBody>
          </p:sp>
        </mc:Choice>
        <mc:Fallback xmlns="">
          <p:sp>
            <p:nvSpPr>
              <p:cNvPr id="4" name="CuadroTexto 3">
                <a:extLst>
                  <a:ext uri="{FF2B5EF4-FFF2-40B4-BE49-F238E27FC236}">
                    <a16:creationId xmlns:a16="http://schemas.microsoft.com/office/drawing/2014/main" id="{36CCD76B-2CDB-4463-B4DE-0126D3F5A3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625" y="3593469"/>
                <a:ext cx="575978" cy="307777"/>
              </a:xfrm>
              <a:prstGeom prst="rect">
                <a:avLst/>
              </a:prstGeom>
              <a:blipFill>
                <a:blip r:embed="rId9"/>
                <a:stretch>
                  <a:fillRect b="-3922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uadroTexto 28">
                <a:extLst>
                  <a:ext uri="{FF2B5EF4-FFF2-40B4-BE49-F238E27FC236}">
                    <a16:creationId xmlns:a16="http://schemas.microsoft.com/office/drawing/2014/main" id="{45856D94-B432-4A17-87C3-C0DE853DA7F1}"/>
                  </a:ext>
                </a:extLst>
              </p:cNvPr>
              <p:cNvSpPr txBox="1"/>
              <p:nvPr/>
            </p:nvSpPr>
            <p:spPr>
              <a:xfrm>
                <a:off x="2753609" y="3994527"/>
                <a:ext cx="101237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s-CL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=0°</m:t>
                      </m:r>
                    </m:oMath>
                  </m:oMathPara>
                </a14:m>
                <a:endParaRPr lang="es-CL" dirty="0"/>
              </a:p>
            </p:txBody>
          </p:sp>
        </mc:Choice>
        <mc:Fallback xmlns="">
          <p:sp>
            <p:nvSpPr>
              <p:cNvPr id="29" name="CuadroTexto 28">
                <a:extLst>
                  <a:ext uri="{FF2B5EF4-FFF2-40B4-BE49-F238E27FC236}">
                    <a16:creationId xmlns:a16="http://schemas.microsoft.com/office/drawing/2014/main" id="{45856D94-B432-4A17-87C3-C0DE853DA7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3609" y="3994527"/>
                <a:ext cx="1012371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Conector recto de flecha 30">
            <a:extLst>
              <a:ext uri="{FF2B5EF4-FFF2-40B4-BE49-F238E27FC236}">
                <a16:creationId xmlns:a16="http://schemas.microsoft.com/office/drawing/2014/main" id="{D3678083-D5DA-4F4A-89EB-39E3246875E3}"/>
              </a:ext>
            </a:extLst>
          </p:cNvPr>
          <p:cNvCxnSpPr>
            <a:cxnSpLocks/>
          </p:cNvCxnSpPr>
          <p:nvPr/>
        </p:nvCxnSpPr>
        <p:spPr>
          <a:xfrm>
            <a:off x="2765423" y="4119296"/>
            <a:ext cx="0" cy="3231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4B7094A5-2C10-40C6-A36C-D454EBA47024}"/>
              </a:ext>
            </a:extLst>
          </p:cNvPr>
          <p:cNvCxnSpPr>
            <a:cxnSpLocks/>
            <a:stCxn id="12" idx="2"/>
          </p:cNvCxnSpPr>
          <p:nvPr/>
        </p:nvCxnSpPr>
        <p:spPr>
          <a:xfrm flipV="1">
            <a:off x="954108" y="4628770"/>
            <a:ext cx="2738285" cy="517875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Imagen 18">
            <a:extLst>
              <a:ext uri="{FF2B5EF4-FFF2-40B4-BE49-F238E27FC236}">
                <a16:creationId xmlns:a16="http://schemas.microsoft.com/office/drawing/2014/main" id="{F22D3072-184A-4269-8F89-0A43B2FD8DBD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63247" t="68690" r="18882" b="14921"/>
          <a:stretch/>
        </p:blipFill>
        <p:spPr>
          <a:xfrm>
            <a:off x="7365842" y="588634"/>
            <a:ext cx="3335689" cy="1720697"/>
          </a:xfrm>
          <a:prstGeom prst="rect">
            <a:avLst/>
          </a:prstGeom>
        </p:spPr>
      </p:pic>
      <p:cxnSp>
        <p:nvCxnSpPr>
          <p:cNvPr id="50" name="Conector recto 49">
            <a:extLst>
              <a:ext uri="{FF2B5EF4-FFF2-40B4-BE49-F238E27FC236}">
                <a16:creationId xmlns:a16="http://schemas.microsoft.com/office/drawing/2014/main" id="{DFAC6A6B-0E90-4927-BF9D-65DB9869C2D8}"/>
              </a:ext>
            </a:extLst>
          </p:cNvPr>
          <p:cNvCxnSpPr>
            <a:cxnSpLocks/>
          </p:cNvCxnSpPr>
          <p:nvPr/>
        </p:nvCxnSpPr>
        <p:spPr>
          <a:xfrm flipH="1" flipV="1">
            <a:off x="8243248" y="3900111"/>
            <a:ext cx="223443" cy="1121761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ector recto de flecha 59">
            <a:extLst>
              <a:ext uri="{FF2B5EF4-FFF2-40B4-BE49-F238E27FC236}">
                <a16:creationId xmlns:a16="http://schemas.microsoft.com/office/drawing/2014/main" id="{46692E6D-AF84-48E4-B910-A0306BA6FF15}"/>
              </a:ext>
            </a:extLst>
          </p:cNvPr>
          <p:cNvCxnSpPr>
            <a:cxnSpLocks/>
          </p:cNvCxnSpPr>
          <p:nvPr/>
        </p:nvCxnSpPr>
        <p:spPr>
          <a:xfrm flipH="1" flipV="1">
            <a:off x="5761904" y="3899942"/>
            <a:ext cx="2481344" cy="169"/>
          </a:xfrm>
          <a:prstGeom prst="straightConnector1">
            <a:avLst/>
          </a:prstGeom>
          <a:ln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CuadroTexto 63">
                <a:extLst>
                  <a:ext uri="{FF2B5EF4-FFF2-40B4-BE49-F238E27FC236}">
                    <a16:creationId xmlns:a16="http://schemas.microsoft.com/office/drawing/2014/main" id="{C81E0CD5-60B5-4B2A-AFA1-D00E403DFF75}"/>
                  </a:ext>
                </a:extLst>
              </p:cNvPr>
              <p:cNvSpPr txBox="1"/>
              <p:nvPr/>
            </p:nvSpPr>
            <p:spPr>
              <a:xfrm>
                <a:off x="4783283" y="4260896"/>
                <a:ext cx="1012372" cy="3963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s-CL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  <m:r>
                                <a:rPr lang="es-CL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e>
                            <m:sub>
                              <m:r>
                                <a:rPr lang="es-CL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s-CL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  <m:sub>
                          <m:r>
                            <a:rPr lang="es-CL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≈</m:t>
                          </m:r>
                        </m:sub>
                      </m:sSub>
                      <m:r>
                        <a:rPr lang="es-CL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4.</m:t>
                      </m:r>
                      <m:r>
                        <a:rPr lang="es-CL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s-CL" dirty="0"/>
              </a:p>
            </p:txBody>
          </p:sp>
        </mc:Choice>
        <mc:Fallback xmlns="">
          <p:sp>
            <p:nvSpPr>
              <p:cNvPr id="64" name="CuadroTexto 63">
                <a:extLst>
                  <a:ext uri="{FF2B5EF4-FFF2-40B4-BE49-F238E27FC236}">
                    <a16:creationId xmlns:a16="http://schemas.microsoft.com/office/drawing/2014/main" id="{C81E0CD5-60B5-4B2A-AFA1-D00E403DFF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3283" y="4260896"/>
                <a:ext cx="1012372" cy="39632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Conector recto de flecha 65">
            <a:extLst>
              <a:ext uri="{FF2B5EF4-FFF2-40B4-BE49-F238E27FC236}">
                <a16:creationId xmlns:a16="http://schemas.microsoft.com/office/drawing/2014/main" id="{7B00270E-2517-4289-9AC6-A1CDA532D9C5}"/>
              </a:ext>
            </a:extLst>
          </p:cNvPr>
          <p:cNvCxnSpPr>
            <a:cxnSpLocks/>
          </p:cNvCxnSpPr>
          <p:nvPr/>
        </p:nvCxnSpPr>
        <p:spPr>
          <a:xfrm flipH="1">
            <a:off x="5940457" y="3891363"/>
            <a:ext cx="46" cy="1130078"/>
          </a:xfrm>
          <a:prstGeom prst="straightConnector1">
            <a:avLst/>
          </a:prstGeom>
          <a:ln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CuadroTexto 68">
                <a:extLst>
                  <a:ext uri="{FF2B5EF4-FFF2-40B4-BE49-F238E27FC236}">
                    <a16:creationId xmlns:a16="http://schemas.microsoft.com/office/drawing/2014/main" id="{4CF98590-45FE-470F-8152-5BAF78D79927}"/>
                  </a:ext>
                </a:extLst>
              </p:cNvPr>
              <p:cNvSpPr txBox="1"/>
              <p:nvPr/>
            </p:nvSpPr>
            <p:spPr>
              <a:xfrm>
                <a:off x="5667402" y="3489774"/>
                <a:ext cx="194413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  <m:r>
                            <a:rPr lang="es-CL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s-CL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33≈</m:t>
                          </m:r>
                        </m:sub>
                      </m:sSub>
                      <m:r>
                        <a:rPr lang="es-CL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9</m:t>
                      </m:r>
                      <m:r>
                        <a:rPr lang="es-CL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.7</m:t>
                      </m:r>
                    </m:oMath>
                  </m:oMathPara>
                </a14:m>
                <a:endParaRPr lang="es-CL" dirty="0"/>
              </a:p>
            </p:txBody>
          </p:sp>
        </mc:Choice>
        <mc:Fallback xmlns="">
          <p:sp>
            <p:nvSpPr>
              <p:cNvPr id="69" name="CuadroTexto 68">
                <a:extLst>
                  <a:ext uri="{FF2B5EF4-FFF2-40B4-BE49-F238E27FC236}">
                    <a16:creationId xmlns:a16="http://schemas.microsoft.com/office/drawing/2014/main" id="{4CF98590-45FE-470F-8152-5BAF78D799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7402" y="3489774"/>
                <a:ext cx="1944138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CuadroTexto 70">
                <a:extLst>
                  <a:ext uri="{FF2B5EF4-FFF2-40B4-BE49-F238E27FC236}">
                    <a16:creationId xmlns:a16="http://schemas.microsoft.com/office/drawing/2014/main" id="{80736190-1BD7-46BC-A296-F34C2BFAA8EA}"/>
                  </a:ext>
                </a:extLst>
              </p:cNvPr>
              <p:cNvSpPr txBox="1"/>
              <p:nvPr/>
            </p:nvSpPr>
            <p:spPr>
              <a:xfrm rot="19027138">
                <a:off x="8105848" y="4173108"/>
                <a:ext cx="153253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s-CL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s-CL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=30°</m:t>
                      </m:r>
                    </m:oMath>
                  </m:oMathPara>
                </a14:m>
                <a:endParaRPr lang="es-CL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71" name="CuadroTexto 70">
                <a:extLst>
                  <a:ext uri="{FF2B5EF4-FFF2-40B4-BE49-F238E27FC236}">
                    <a16:creationId xmlns:a16="http://schemas.microsoft.com/office/drawing/2014/main" id="{80736190-1BD7-46BC-A296-F34C2BFAA8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027138">
                <a:off x="8105848" y="4173108"/>
                <a:ext cx="1532533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D8FC8D06-D22E-4779-BF78-A867D7D716AF}"/>
              </a:ext>
            </a:extLst>
          </p:cNvPr>
          <p:cNvCxnSpPr>
            <a:cxnSpLocks/>
          </p:cNvCxnSpPr>
          <p:nvPr/>
        </p:nvCxnSpPr>
        <p:spPr>
          <a:xfrm>
            <a:off x="9317282" y="4206144"/>
            <a:ext cx="0" cy="842775"/>
          </a:xfrm>
          <a:prstGeom prst="line">
            <a:avLst/>
          </a:prstGeom>
          <a:ln>
            <a:solidFill>
              <a:srgbClr val="C0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CuadroTexto 44">
                <a:extLst>
                  <a:ext uri="{FF2B5EF4-FFF2-40B4-BE49-F238E27FC236}">
                    <a16:creationId xmlns:a16="http://schemas.microsoft.com/office/drawing/2014/main" id="{9D66F86A-B4C2-4924-ABB9-552384BB73B3}"/>
                  </a:ext>
                </a:extLst>
              </p:cNvPr>
              <p:cNvSpPr txBox="1"/>
              <p:nvPr/>
            </p:nvSpPr>
            <p:spPr>
              <a:xfrm>
                <a:off x="1897212" y="4856855"/>
                <a:ext cx="136258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15°</m:t>
                      </m:r>
                    </m:oMath>
                  </m:oMathPara>
                </a14:m>
                <a:endParaRPr lang="es-CL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45" name="CuadroTexto 44">
                <a:extLst>
                  <a:ext uri="{FF2B5EF4-FFF2-40B4-BE49-F238E27FC236}">
                    <a16:creationId xmlns:a16="http://schemas.microsoft.com/office/drawing/2014/main" id="{9D66F86A-B4C2-4924-ABB9-552384BB73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7212" y="4856855"/>
                <a:ext cx="1362582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Conector: curvado 24">
            <a:extLst>
              <a:ext uri="{FF2B5EF4-FFF2-40B4-BE49-F238E27FC236}">
                <a16:creationId xmlns:a16="http://schemas.microsoft.com/office/drawing/2014/main" id="{30FE0095-E523-45E2-902F-2B3D8463E7A0}"/>
              </a:ext>
            </a:extLst>
          </p:cNvPr>
          <p:cNvCxnSpPr/>
          <p:nvPr/>
        </p:nvCxnSpPr>
        <p:spPr>
          <a:xfrm rot="10800000">
            <a:off x="8500172" y="3723348"/>
            <a:ext cx="850998" cy="317683"/>
          </a:xfrm>
          <a:prstGeom prst="curvedConnector3">
            <a:avLst>
              <a:gd name="adj1" fmla="val 25376"/>
            </a:avLst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CuadroTexto 35">
                <a:extLst>
                  <a:ext uri="{FF2B5EF4-FFF2-40B4-BE49-F238E27FC236}">
                    <a16:creationId xmlns:a16="http://schemas.microsoft.com/office/drawing/2014/main" id="{DC8D85D2-450C-48C6-8F2F-06295AA55DA4}"/>
                  </a:ext>
                </a:extLst>
              </p:cNvPr>
              <p:cNvSpPr txBox="1"/>
              <p:nvPr/>
            </p:nvSpPr>
            <p:spPr>
              <a:xfrm>
                <a:off x="8925671" y="5057395"/>
                <a:ext cx="77044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s-CL" sz="1400" dirty="0"/>
                        <m:t>1</m:t>
                      </m:r>
                      <m:r>
                        <m:rPr>
                          <m:nor/>
                        </m:rPr>
                        <a:rPr lang="es-CL" sz="1400" b="0" i="0" dirty="0" smtClean="0"/>
                        <m:t>2</m:t>
                      </m:r>
                    </m:oMath>
                  </m:oMathPara>
                </a14:m>
                <a:endParaRPr lang="es-CL" sz="1400" dirty="0"/>
              </a:p>
            </p:txBody>
          </p:sp>
        </mc:Choice>
        <mc:Fallback xmlns="">
          <p:sp>
            <p:nvSpPr>
              <p:cNvPr id="36" name="CuadroTexto 35">
                <a:extLst>
                  <a:ext uri="{FF2B5EF4-FFF2-40B4-BE49-F238E27FC236}">
                    <a16:creationId xmlns:a16="http://schemas.microsoft.com/office/drawing/2014/main" id="{DC8D85D2-450C-48C6-8F2F-06295AA55D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5671" y="5057395"/>
                <a:ext cx="770445" cy="307777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CuadroTexto 38">
                <a:extLst>
                  <a:ext uri="{FF2B5EF4-FFF2-40B4-BE49-F238E27FC236}">
                    <a16:creationId xmlns:a16="http://schemas.microsoft.com/office/drawing/2014/main" id="{6C9A496D-7A36-43C7-8FAD-AF993602AE2C}"/>
                  </a:ext>
                </a:extLst>
              </p:cNvPr>
              <p:cNvSpPr txBox="1"/>
              <p:nvPr/>
            </p:nvSpPr>
            <p:spPr>
              <a:xfrm>
                <a:off x="9553161" y="5036601"/>
                <a:ext cx="532402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s-CL" sz="1400" dirty="0"/>
                      <m:t>1</m:t>
                    </m:r>
                  </m:oMath>
                </a14:m>
                <a:r>
                  <a:rPr lang="es-CL" sz="1400" dirty="0"/>
                  <a:t>4.5</a:t>
                </a:r>
              </a:p>
            </p:txBody>
          </p:sp>
        </mc:Choice>
        <mc:Fallback xmlns="">
          <p:sp>
            <p:nvSpPr>
              <p:cNvPr id="39" name="CuadroTexto 38">
                <a:extLst>
                  <a:ext uri="{FF2B5EF4-FFF2-40B4-BE49-F238E27FC236}">
                    <a16:creationId xmlns:a16="http://schemas.microsoft.com/office/drawing/2014/main" id="{6C9A496D-7A36-43C7-8FAD-AF993602AE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3161" y="5036601"/>
                <a:ext cx="532402" cy="307777"/>
              </a:xfrm>
              <a:prstGeom prst="rect">
                <a:avLst/>
              </a:prstGeom>
              <a:blipFill>
                <a:blip r:embed="rId18"/>
                <a:stretch>
                  <a:fillRect t="-3922" b="-19608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CuadroTexto 39">
            <a:extLst>
              <a:ext uri="{FF2B5EF4-FFF2-40B4-BE49-F238E27FC236}">
                <a16:creationId xmlns:a16="http://schemas.microsoft.com/office/drawing/2014/main" id="{22A4EFCC-62FE-4C37-850C-4F177C0F974C}"/>
              </a:ext>
            </a:extLst>
          </p:cNvPr>
          <p:cNvSpPr txBox="1"/>
          <p:nvPr/>
        </p:nvSpPr>
        <p:spPr>
          <a:xfrm>
            <a:off x="7062324" y="5055062"/>
            <a:ext cx="5324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1400" dirty="0"/>
              <a:t>5.5</a:t>
            </a:r>
          </a:p>
        </p:txBody>
      </p:sp>
      <p:cxnSp>
        <p:nvCxnSpPr>
          <p:cNvPr id="42" name="Conector recto 41">
            <a:extLst>
              <a:ext uri="{FF2B5EF4-FFF2-40B4-BE49-F238E27FC236}">
                <a16:creationId xmlns:a16="http://schemas.microsoft.com/office/drawing/2014/main" id="{5F4BBEB0-0A95-46AF-8DF7-638C7271FC09}"/>
              </a:ext>
            </a:extLst>
          </p:cNvPr>
          <p:cNvCxnSpPr>
            <a:cxnSpLocks/>
          </p:cNvCxnSpPr>
          <p:nvPr/>
        </p:nvCxnSpPr>
        <p:spPr>
          <a:xfrm flipH="1">
            <a:off x="5636125" y="3858083"/>
            <a:ext cx="2917402" cy="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CuadroTexto 43">
            <a:extLst>
              <a:ext uri="{FF2B5EF4-FFF2-40B4-BE49-F238E27FC236}">
                <a16:creationId xmlns:a16="http://schemas.microsoft.com/office/drawing/2014/main" id="{B3287683-CFD0-4422-8770-5F59B6A3C864}"/>
              </a:ext>
            </a:extLst>
          </p:cNvPr>
          <p:cNvSpPr txBox="1"/>
          <p:nvPr/>
        </p:nvSpPr>
        <p:spPr>
          <a:xfrm>
            <a:off x="5309892" y="3656708"/>
            <a:ext cx="5324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1400" dirty="0"/>
              <a:t>4.5</a:t>
            </a:r>
          </a:p>
        </p:txBody>
      </p:sp>
      <p:cxnSp>
        <p:nvCxnSpPr>
          <p:cNvPr id="47" name="Conector recto 46">
            <a:extLst>
              <a:ext uri="{FF2B5EF4-FFF2-40B4-BE49-F238E27FC236}">
                <a16:creationId xmlns:a16="http://schemas.microsoft.com/office/drawing/2014/main" id="{8289AAE2-251F-40C5-AC0F-406891309F88}"/>
              </a:ext>
            </a:extLst>
          </p:cNvPr>
          <p:cNvCxnSpPr>
            <a:cxnSpLocks/>
          </p:cNvCxnSpPr>
          <p:nvPr/>
        </p:nvCxnSpPr>
        <p:spPr>
          <a:xfrm flipH="1" flipV="1">
            <a:off x="8478402" y="5043022"/>
            <a:ext cx="223443" cy="1121761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CuadroTexto 47">
                <a:extLst>
                  <a:ext uri="{FF2B5EF4-FFF2-40B4-BE49-F238E27FC236}">
                    <a16:creationId xmlns:a16="http://schemas.microsoft.com/office/drawing/2014/main" id="{0EBD67FF-60E3-4115-AD34-61553EF5CBB4}"/>
                  </a:ext>
                </a:extLst>
              </p:cNvPr>
              <p:cNvSpPr txBox="1"/>
              <p:nvPr/>
            </p:nvSpPr>
            <p:spPr>
              <a:xfrm>
                <a:off x="6183659" y="6182347"/>
                <a:ext cx="194413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  <m:r>
                            <a:rPr lang="es-CL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s-CL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11≈</m:t>
                          </m:r>
                        </m:sub>
                      </m:sSub>
                      <m:r>
                        <a:rPr lang="es-CL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10.3</m:t>
                      </m:r>
                    </m:oMath>
                  </m:oMathPara>
                </a14:m>
                <a:endParaRPr lang="es-CL" dirty="0"/>
              </a:p>
            </p:txBody>
          </p:sp>
        </mc:Choice>
        <mc:Fallback xmlns="">
          <p:sp>
            <p:nvSpPr>
              <p:cNvPr id="48" name="CuadroTexto 47">
                <a:extLst>
                  <a:ext uri="{FF2B5EF4-FFF2-40B4-BE49-F238E27FC236}">
                    <a16:creationId xmlns:a16="http://schemas.microsoft.com/office/drawing/2014/main" id="{0EBD67FF-60E3-4115-AD34-61553EF5CB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3659" y="6182347"/>
                <a:ext cx="1944138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Conector recto 50">
            <a:extLst>
              <a:ext uri="{FF2B5EF4-FFF2-40B4-BE49-F238E27FC236}">
                <a16:creationId xmlns:a16="http://schemas.microsoft.com/office/drawing/2014/main" id="{B7EF1558-93C8-421D-8D8E-CCC73CCA1424}"/>
              </a:ext>
            </a:extLst>
          </p:cNvPr>
          <p:cNvCxnSpPr>
            <a:cxnSpLocks/>
          </p:cNvCxnSpPr>
          <p:nvPr/>
        </p:nvCxnSpPr>
        <p:spPr>
          <a:xfrm flipH="1">
            <a:off x="5788525" y="6174002"/>
            <a:ext cx="2917402" cy="0"/>
          </a:xfrm>
          <a:prstGeom prst="line">
            <a:avLst/>
          </a:prstGeom>
          <a:ln>
            <a:solidFill>
              <a:srgbClr val="0070C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CuadroTexto 48">
                <a:extLst>
                  <a:ext uri="{FF2B5EF4-FFF2-40B4-BE49-F238E27FC236}">
                    <a16:creationId xmlns:a16="http://schemas.microsoft.com/office/drawing/2014/main" id="{479A2BBA-AD99-4800-82A7-4E54D43F8AA5}"/>
                  </a:ext>
                </a:extLst>
              </p:cNvPr>
              <p:cNvSpPr txBox="1"/>
              <p:nvPr/>
            </p:nvSpPr>
            <p:spPr>
              <a:xfrm>
                <a:off x="835981" y="5881961"/>
                <a:ext cx="3211820" cy="5852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s-CL" sz="1800" dirty="0"/>
                  <a:t>Por tanto,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CL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L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s-CL" sz="18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s-CL" sz="1800" b="0" i="1" smtClean="0">
                        <a:latin typeface="Cambria Math" panose="02040503050406030204" pitchFamily="18" charset="0"/>
                      </a:rPr>
                      <m:t>′</m:t>
                    </m:r>
                    <m:r>
                      <a:rPr lang="es-CL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d>
                      <m:dPr>
                        <m:begChr m:val="["/>
                        <m:endChr m:val="]"/>
                        <m:ctrlPr>
                          <a:rPr lang="es-CL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s-CL" sz="18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s-CL" sz="1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s-CL" sz="1800" b="0" i="1" smtClean="0">
                                  <a:latin typeface="Cambria Math" panose="02040503050406030204" pitchFamily="18" charset="0"/>
                                </a:rPr>
                                <m:t>0.3</m:t>
                              </m:r>
                            </m:e>
                            <m:e>
                              <m:r>
                                <a:rPr lang="es-CL" sz="1800" b="0" i="1" smtClean="0">
                                  <a:latin typeface="Cambria Math" panose="02040503050406030204" pitchFamily="18" charset="0"/>
                                </a:rPr>
                                <m:t>4.4</m:t>
                              </m:r>
                            </m:e>
                          </m:mr>
                          <m:mr>
                            <m:e>
                              <m:r>
                                <a:rPr lang="es-CL" sz="1800" b="0" i="1" smtClean="0">
                                  <a:latin typeface="Cambria Math" panose="02040503050406030204" pitchFamily="18" charset="0"/>
                                </a:rPr>
                                <m:t>4.4</m:t>
                              </m:r>
                            </m:e>
                            <m:e>
                              <m:r>
                                <a:rPr lang="es-CL" sz="1800" b="0" i="1" smtClean="0">
                                  <a:latin typeface="Cambria Math" panose="02040503050406030204" pitchFamily="18" charset="0"/>
                                </a:rPr>
                                <m:t>9.7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s-CL" dirty="0"/>
              </a:p>
            </p:txBody>
          </p:sp>
        </mc:Choice>
        <mc:Fallback xmlns="">
          <p:sp>
            <p:nvSpPr>
              <p:cNvPr id="49" name="CuadroTexto 48">
                <a:extLst>
                  <a:ext uri="{FF2B5EF4-FFF2-40B4-BE49-F238E27FC236}">
                    <a16:creationId xmlns:a16="http://schemas.microsoft.com/office/drawing/2014/main" id="{479A2BBA-AD99-4800-82A7-4E54D43F8A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981" y="5881961"/>
                <a:ext cx="3211820" cy="585288"/>
              </a:xfrm>
              <a:prstGeom prst="rect">
                <a:avLst/>
              </a:prstGeom>
              <a:blipFill>
                <a:blip r:embed="rId20"/>
                <a:stretch>
                  <a:fillRect l="-1518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52704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7" grpId="0"/>
      <p:bldP spid="38" grpId="0" animBg="1"/>
      <p:bldP spid="41" grpId="0"/>
      <p:bldP spid="57" grpId="0"/>
      <p:bldP spid="64" grpId="0"/>
      <p:bldP spid="69" grpId="0"/>
      <p:bldP spid="71" grpId="0"/>
      <p:bldP spid="36" grpId="0"/>
      <p:bldP spid="39" grpId="0"/>
      <p:bldP spid="40" grpId="0"/>
      <p:bldP spid="44" grpId="0"/>
      <p:bldP spid="48" grpId="0"/>
      <p:bldP spid="4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F6F7645-2E45-42B1-919F-DB6D504D91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900" y="279400"/>
            <a:ext cx="10795000" cy="2806700"/>
          </a:xfrm>
        </p:spPr>
        <p:txBody>
          <a:bodyPr>
            <a:normAutofit/>
          </a:bodyPr>
          <a:lstStyle/>
          <a:p>
            <a:r>
              <a:rPr lang="es-CL" dirty="0"/>
              <a:t>Solución</a:t>
            </a:r>
          </a:p>
          <a:p>
            <a:r>
              <a:rPr lang="es-CL" dirty="0"/>
              <a:t>Trabajaremos ahora con el plano verde, este plano</a:t>
            </a:r>
          </a:p>
          <a:p>
            <a:pPr marL="0" indent="0">
              <a:buNone/>
            </a:pPr>
            <a:r>
              <a:rPr lang="es-CL" dirty="0"/>
              <a:t>se encuentra a 120° desde nuestro plano de referencia. </a:t>
            </a:r>
          </a:p>
          <a:p>
            <a:endParaRPr lang="es-CL" dirty="0"/>
          </a:p>
          <a:p>
            <a:endParaRPr lang="es-CL" dirty="0"/>
          </a:p>
        </p:txBody>
      </p: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997ACD79-E87E-40C3-89C3-6FD7579D80EA}"/>
              </a:ext>
            </a:extLst>
          </p:cNvPr>
          <p:cNvCxnSpPr>
            <a:cxnSpLocks/>
          </p:cNvCxnSpPr>
          <p:nvPr/>
        </p:nvCxnSpPr>
        <p:spPr>
          <a:xfrm flipV="1">
            <a:off x="965200" y="4114800"/>
            <a:ext cx="0" cy="6731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Diagrama de flujo: decisión 9">
            <a:extLst>
              <a:ext uri="{FF2B5EF4-FFF2-40B4-BE49-F238E27FC236}">
                <a16:creationId xmlns:a16="http://schemas.microsoft.com/office/drawing/2014/main" id="{8EE77D21-B1C1-4FCB-BC5E-9EAFDA2E1162}"/>
              </a:ext>
            </a:extLst>
          </p:cNvPr>
          <p:cNvSpPr/>
          <p:nvPr/>
        </p:nvSpPr>
        <p:spPr>
          <a:xfrm rot="20565065" flipV="1">
            <a:off x="918596" y="4170760"/>
            <a:ext cx="2125570" cy="633773"/>
          </a:xfrm>
          <a:prstGeom prst="flowChartDecision">
            <a:avLst/>
          </a:prstGeom>
          <a:solidFill>
            <a:schemeClr val="bg2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2" name="Diagrama de flujo: decisión 11">
            <a:extLst>
              <a:ext uri="{FF2B5EF4-FFF2-40B4-BE49-F238E27FC236}">
                <a16:creationId xmlns:a16="http://schemas.microsoft.com/office/drawing/2014/main" id="{36F115E6-B18C-4611-922E-A188D22BCCDC}"/>
              </a:ext>
            </a:extLst>
          </p:cNvPr>
          <p:cNvSpPr/>
          <p:nvPr/>
        </p:nvSpPr>
        <p:spPr>
          <a:xfrm rot="12515322" flipV="1">
            <a:off x="887499" y="2995965"/>
            <a:ext cx="1032237" cy="1913872"/>
          </a:xfrm>
          <a:prstGeom prst="flowChartDecision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id="{132D7951-60AE-4AC5-B0E2-BC51B0FE1D4E}"/>
              </a:ext>
            </a:extLst>
          </p:cNvPr>
          <p:cNvCxnSpPr>
            <a:cxnSpLocks/>
            <a:stCxn id="10" idx="1"/>
          </p:cNvCxnSpPr>
          <p:nvPr/>
        </p:nvCxnSpPr>
        <p:spPr>
          <a:xfrm flipV="1">
            <a:off x="966394" y="4787900"/>
            <a:ext cx="1927845" cy="148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de flecha 17">
            <a:extLst>
              <a:ext uri="{FF2B5EF4-FFF2-40B4-BE49-F238E27FC236}">
                <a16:creationId xmlns:a16="http://schemas.microsoft.com/office/drawing/2014/main" id="{2B0C0B4D-3A59-4C86-9211-08FC13F5CE4D}"/>
              </a:ext>
            </a:extLst>
          </p:cNvPr>
          <p:cNvCxnSpPr>
            <a:cxnSpLocks/>
            <a:stCxn id="12" idx="2"/>
          </p:cNvCxnSpPr>
          <p:nvPr/>
        </p:nvCxnSpPr>
        <p:spPr>
          <a:xfrm flipH="1" flipV="1">
            <a:off x="934811" y="3212646"/>
            <a:ext cx="10894" cy="15805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cto 29">
            <a:extLst>
              <a:ext uri="{FF2B5EF4-FFF2-40B4-BE49-F238E27FC236}">
                <a16:creationId xmlns:a16="http://schemas.microsoft.com/office/drawing/2014/main" id="{B419F570-4ED9-45C2-8A17-41F739C41E24}"/>
              </a:ext>
            </a:extLst>
          </p:cNvPr>
          <p:cNvCxnSpPr>
            <a:cxnSpLocks/>
          </p:cNvCxnSpPr>
          <p:nvPr/>
        </p:nvCxnSpPr>
        <p:spPr>
          <a:xfrm>
            <a:off x="5709557" y="2622106"/>
            <a:ext cx="0" cy="37310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ctor recto 32">
            <a:extLst>
              <a:ext uri="{FF2B5EF4-FFF2-40B4-BE49-F238E27FC236}">
                <a16:creationId xmlns:a16="http://schemas.microsoft.com/office/drawing/2014/main" id="{A17BEBCF-E35B-4725-B95C-EB15057657EB}"/>
              </a:ext>
            </a:extLst>
          </p:cNvPr>
          <p:cNvCxnSpPr>
            <a:cxnSpLocks/>
          </p:cNvCxnSpPr>
          <p:nvPr/>
        </p:nvCxnSpPr>
        <p:spPr>
          <a:xfrm>
            <a:off x="5441949" y="5021871"/>
            <a:ext cx="504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CuadroTexto 34">
                <a:extLst>
                  <a:ext uri="{FF2B5EF4-FFF2-40B4-BE49-F238E27FC236}">
                    <a16:creationId xmlns:a16="http://schemas.microsoft.com/office/drawing/2014/main" id="{EAF5B4BF-504D-41D1-998D-2A25A3F37B04}"/>
                  </a:ext>
                </a:extLst>
              </p:cNvPr>
              <p:cNvSpPr txBox="1"/>
              <p:nvPr/>
            </p:nvSpPr>
            <p:spPr>
              <a:xfrm>
                <a:off x="9834626" y="4909985"/>
                <a:ext cx="101237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s-CL" dirty="0"/>
              </a:p>
            </p:txBody>
          </p:sp>
        </mc:Choice>
        <mc:Fallback xmlns="">
          <p:sp>
            <p:nvSpPr>
              <p:cNvPr id="35" name="CuadroTexto 34">
                <a:extLst>
                  <a:ext uri="{FF2B5EF4-FFF2-40B4-BE49-F238E27FC236}">
                    <a16:creationId xmlns:a16="http://schemas.microsoft.com/office/drawing/2014/main" id="{EAF5B4BF-504D-41D1-998D-2A25A3F37B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4626" y="4909985"/>
                <a:ext cx="1012371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CuadroTexto 36">
                <a:extLst>
                  <a:ext uri="{FF2B5EF4-FFF2-40B4-BE49-F238E27FC236}">
                    <a16:creationId xmlns:a16="http://schemas.microsoft.com/office/drawing/2014/main" id="{464E6435-37D2-40B9-91A0-AF158165C519}"/>
                  </a:ext>
                </a:extLst>
              </p:cNvPr>
              <p:cNvSpPr txBox="1"/>
              <p:nvPr/>
            </p:nvSpPr>
            <p:spPr>
              <a:xfrm>
                <a:off x="5083629" y="2647543"/>
                <a:ext cx="101237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</m:oMath>
                  </m:oMathPara>
                </a14:m>
                <a:endParaRPr lang="es-CL" dirty="0"/>
              </a:p>
            </p:txBody>
          </p:sp>
        </mc:Choice>
        <mc:Fallback xmlns="">
          <p:sp>
            <p:nvSpPr>
              <p:cNvPr id="37" name="CuadroTexto 36">
                <a:extLst>
                  <a:ext uri="{FF2B5EF4-FFF2-40B4-BE49-F238E27FC236}">
                    <a16:creationId xmlns:a16="http://schemas.microsoft.com/office/drawing/2014/main" id="{464E6435-37D2-40B9-91A0-AF158165C5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3629" y="2647543"/>
                <a:ext cx="1012371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Elipse 37">
            <a:extLst>
              <a:ext uri="{FF2B5EF4-FFF2-40B4-BE49-F238E27FC236}">
                <a16:creationId xmlns:a16="http://schemas.microsoft.com/office/drawing/2014/main" id="{E51AD87A-FD1B-4EFA-9B0B-FB1815C13EDE}"/>
              </a:ext>
            </a:extLst>
          </p:cNvPr>
          <p:cNvSpPr/>
          <p:nvPr/>
        </p:nvSpPr>
        <p:spPr>
          <a:xfrm>
            <a:off x="7331952" y="3869871"/>
            <a:ext cx="2304000" cy="23040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CuadroTexto 40">
                <a:extLst>
                  <a:ext uri="{FF2B5EF4-FFF2-40B4-BE49-F238E27FC236}">
                    <a16:creationId xmlns:a16="http://schemas.microsoft.com/office/drawing/2014/main" id="{0ADFB400-6B1B-4807-9FC0-FAC02A56CEF8}"/>
                  </a:ext>
                </a:extLst>
              </p:cNvPr>
              <p:cNvSpPr txBox="1"/>
              <p:nvPr/>
            </p:nvSpPr>
            <p:spPr>
              <a:xfrm>
                <a:off x="9455430" y="3904270"/>
                <a:ext cx="101237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s-CL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=0°</m:t>
                      </m:r>
                    </m:oMath>
                  </m:oMathPara>
                </a14:m>
                <a:endParaRPr lang="es-CL" dirty="0"/>
              </a:p>
            </p:txBody>
          </p:sp>
        </mc:Choice>
        <mc:Fallback xmlns="">
          <p:sp>
            <p:nvSpPr>
              <p:cNvPr id="41" name="CuadroTexto 40">
                <a:extLst>
                  <a:ext uri="{FF2B5EF4-FFF2-40B4-BE49-F238E27FC236}">
                    <a16:creationId xmlns:a16="http://schemas.microsoft.com/office/drawing/2014/main" id="{0ADFB400-6B1B-4807-9FC0-FAC02A56CE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5430" y="3904270"/>
                <a:ext cx="101237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Conector recto de flecha 42">
            <a:extLst>
              <a:ext uri="{FF2B5EF4-FFF2-40B4-BE49-F238E27FC236}">
                <a16:creationId xmlns:a16="http://schemas.microsoft.com/office/drawing/2014/main" id="{1528D345-0737-41B8-AF93-8775B530CA4F}"/>
              </a:ext>
            </a:extLst>
          </p:cNvPr>
          <p:cNvCxnSpPr>
            <a:cxnSpLocks/>
            <a:endCxn id="38" idx="7"/>
          </p:cNvCxnSpPr>
          <p:nvPr/>
        </p:nvCxnSpPr>
        <p:spPr>
          <a:xfrm flipH="1">
            <a:off x="9298539" y="4088936"/>
            <a:ext cx="337413" cy="11834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recto 45">
            <a:extLst>
              <a:ext uri="{FF2B5EF4-FFF2-40B4-BE49-F238E27FC236}">
                <a16:creationId xmlns:a16="http://schemas.microsoft.com/office/drawing/2014/main" id="{4FDC0A02-A014-4CBF-92A2-F6338DF8F5DB}"/>
              </a:ext>
            </a:extLst>
          </p:cNvPr>
          <p:cNvCxnSpPr>
            <a:cxnSpLocks/>
            <a:stCxn id="38" idx="7"/>
            <a:endCxn id="38" idx="3"/>
          </p:cNvCxnSpPr>
          <p:nvPr/>
        </p:nvCxnSpPr>
        <p:spPr>
          <a:xfrm flipH="1">
            <a:off x="7669365" y="4207284"/>
            <a:ext cx="1629174" cy="1629174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CuadroTexto 56">
                <a:extLst>
                  <a:ext uri="{FF2B5EF4-FFF2-40B4-BE49-F238E27FC236}">
                    <a16:creationId xmlns:a16="http://schemas.microsoft.com/office/drawing/2014/main" id="{E544060E-BBA5-47DA-BC7A-1B2C0B62E5BF}"/>
                  </a:ext>
                </a:extLst>
              </p:cNvPr>
              <p:cNvSpPr txBox="1"/>
              <p:nvPr/>
            </p:nvSpPr>
            <p:spPr>
              <a:xfrm>
                <a:off x="8194393" y="5073693"/>
                <a:ext cx="77044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s-CL" dirty="0"/>
                        <m:t>10</m:t>
                      </m:r>
                    </m:oMath>
                  </m:oMathPara>
                </a14:m>
                <a:endParaRPr lang="es-CL" dirty="0"/>
              </a:p>
            </p:txBody>
          </p:sp>
        </mc:Choice>
        <mc:Fallback xmlns="">
          <p:sp>
            <p:nvSpPr>
              <p:cNvPr id="57" name="CuadroTexto 56">
                <a:extLst>
                  <a:ext uri="{FF2B5EF4-FFF2-40B4-BE49-F238E27FC236}">
                    <a16:creationId xmlns:a16="http://schemas.microsoft.com/office/drawing/2014/main" id="{E544060E-BBA5-47DA-BC7A-1B2C0B62E5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4393" y="5073693"/>
                <a:ext cx="770445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CuadroTexto 1">
                <a:extLst>
                  <a:ext uri="{FF2B5EF4-FFF2-40B4-BE49-F238E27FC236}">
                    <a16:creationId xmlns:a16="http://schemas.microsoft.com/office/drawing/2014/main" id="{EC967C43-A8AB-442D-A86A-465061552653}"/>
                  </a:ext>
                </a:extLst>
              </p:cNvPr>
              <p:cNvSpPr txBox="1"/>
              <p:nvPr/>
            </p:nvSpPr>
            <p:spPr>
              <a:xfrm>
                <a:off x="2889936" y="4634011"/>
                <a:ext cx="57597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s-CL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s-CL" sz="1400" dirty="0"/>
              </a:p>
            </p:txBody>
          </p:sp>
        </mc:Choice>
        <mc:Fallback xmlns="">
          <p:sp>
            <p:nvSpPr>
              <p:cNvPr id="2" name="CuadroTexto 1">
                <a:extLst>
                  <a:ext uri="{FF2B5EF4-FFF2-40B4-BE49-F238E27FC236}">
                    <a16:creationId xmlns:a16="http://schemas.microsoft.com/office/drawing/2014/main" id="{EC967C43-A8AB-442D-A86A-4650615526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9936" y="4634011"/>
                <a:ext cx="575978" cy="307777"/>
              </a:xfrm>
              <a:prstGeom prst="rect">
                <a:avLst/>
              </a:prstGeom>
              <a:blipFill>
                <a:blip r:embed="rId8"/>
                <a:stretch>
                  <a:fillRect b="-3922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uadroTexto 3">
                <a:extLst>
                  <a:ext uri="{FF2B5EF4-FFF2-40B4-BE49-F238E27FC236}">
                    <a16:creationId xmlns:a16="http://schemas.microsoft.com/office/drawing/2014/main" id="{36CCD76B-2CDB-4463-B4DE-0126D3F5A3B6}"/>
                  </a:ext>
                </a:extLst>
              </p:cNvPr>
              <p:cNvSpPr txBox="1"/>
              <p:nvPr/>
            </p:nvSpPr>
            <p:spPr>
              <a:xfrm>
                <a:off x="389222" y="3239989"/>
                <a:ext cx="57597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s-CL" sz="1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s-CL" sz="1400" dirty="0"/>
              </a:p>
            </p:txBody>
          </p:sp>
        </mc:Choice>
        <mc:Fallback xmlns="">
          <p:sp>
            <p:nvSpPr>
              <p:cNvPr id="4" name="CuadroTexto 3">
                <a:extLst>
                  <a:ext uri="{FF2B5EF4-FFF2-40B4-BE49-F238E27FC236}">
                    <a16:creationId xmlns:a16="http://schemas.microsoft.com/office/drawing/2014/main" id="{36CCD76B-2CDB-4463-B4DE-0126D3F5A3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222" y="3239989"/>
                <a:ext cx="575978" cy="307777"/>
              </a:xfrm>
              <a:prstGeom prst="rect">
                <a:avLst/>
              </a:prstGeom>
              <a:blipFill>
                <a:blip r:embed="rId9"/>
                <a:stretch>
                  <a:fillRect b="-3922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uadroTexto 28">
                <a:extLst>
                  <a:ext uri="{FF2B5EF4-FFF2-40B4-BE49-F238E27FC236}">
                    <a16:creationId xmlns:a16="http://schemas.microsoft.com/office/drawing/2014/main" id="{45856D94-B432-4A17-87C3-C0DE853DA7F1}"/>
                  </a:ext>
                </a:extLst>
              </p:cNvPr>
              <p:cNvSpPr txBox="1"/>
              <p:nvPr/>
            </p:nvSpPr>
            <p:spPr>
              <a:xfrm>
                <a:off x="2676525" y="3735867"/>
                <a:ext cx="101237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s-CL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=0°</m:t>
                      </m:r>
                    </m:oMath>
                  </m:oMathPara>
                </a14:m>
                <a:endParaRPr lang="es-CL" dirty="0"/>
              </a:p>
            </p:txBody>
          </p:sp>
        </mc:Choice>
        <mc:Fallback xmlns="">
          <p:sp>
            <p:nvSpPr>
              <p:cNvPr id="29" name="CuadroTexto 28">
                <a:extLst>
                  <a:ext uri="{FF2B5EF4-FFF2-40B4-BE49-F238E27FC236}">
                    <a16:creationId xmlns:a16="http://schemas.microsoft.com/office/drawing/2014/main" id="{45856D94-B432-4A17-87C3-C0DE853DA7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6525" y="3735867"/>
                <a:ext cx="1012371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Conector recto de flecha 30">
            <a:extLst>
              <a:ext uri="{FF2B5EF4-FFF2-40B4-BE49-F238E27FC236}">
                <a16:creationId xmlns:a16="http://schemas.microsoft.com/office/drawing/2014/main" id="{D3678083-D5DA-4F4A-89EB-39E3246875E3}"/>
              </a:ext>
            </a:extLst>
          </p:cNvPr>
          <p:cNvCxnSpPr>
            <a:cxnSpLocks/>
          </p:cNvCxnSpPr>
          <p:nvPr/>
        </p:nvCxnSpPr>
        <p:spPr>
          <a:xfrm flipH="1">
            <a:off x="2725510" y="4034715"/>
            <a:ext cx="148492" cy="1663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Imagen 18">
            <a:extLst>
              <a:ext uri="{FF2B5EF4-FFF2-40B4-BE49-F238E27FC236}">
                <a16:creationId xmlns:a16="http://schemas.microsoft.com/office/drawing/2014/main" id="{F22D3072-184A-4269-8F89-0A43B2FD8DBD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63247" t="68690" r="18882" b="14921"/>
          <a:stretch/>
        </p:blipFill>
        <p:spPr>
          <a:xfrm>
            <a:off x="9017777" y="581999"/>
            <a:ext cx="3335689" cy="1720697"/>
          </a:xfrm>
          <a:prstGeom prst="rect">
            <a:avLst/>
          </a:prstGeom>
        </p:spPr>
      </p:pic>
      <p:cxnSp>
        <p:nvCxnSpPr>
          <p:cNvPr id="44" name="Conector recto 43">
            <a:extLst>
              <a:ext uri="{FF2B5EF4-FFF2-40B4-BE49-F238E27FC236}">
                <a16:creationId xmlns:a16="http://schemas.microsoft.com/office/drawing/2014/main" id="{C552E495-E11A-4B0E-A516-A69C661B079B}"/>
              </a:ext>
            </a:extLst>
          </p:cNvPr>
          <p:cNvCxnSpPr>
            <a:cxnSpLocks/>
            <a:stCxn id="12" idx="2"/>
          </p:cNvCxnSpPr>
          <p:nvPr/>
        </p:nvCxnSpPr>
        <p:spPr>
          <a:xfrm flipH="1" flipV="1">
            <a:off x="335622" y="3681770"/>
            <a:ext cx="610083" cy="1111395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1F2BC3AC-2140-4F55-A7E3-CC5982ABBCB1}"/>
              </a:ext>
            </a:extLst>
          </p:cNvPr>
          <p:cNvCxnSpPr>
            <a:cxnSpLocks/>
          </p:cNvCxnSpPr>
          <p:nvPr/>
        </p:nvCxnSpPr>
        <p:spPr>
          <a:xfrm>
            <a:off x="8493630" y="5003659"/>
            <a:ext cx="864402" cy="812173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9F181816-8719-4D50-B171-E83FD4E0AB58}"/>
              </a:ext>
            </a:extLst>
          </p:cNvPr>
          <p:cNvCxnSpPr>
            <a:cxnSpLocks/>
            <a:stCxn id="38" idx="5"/>
          </p:cNvCxnSpPr>
          <p:nvPr/>
        </p:nvCxnSpPr>
        <p:spPr>
          <a:xfrm flipH="1">
            <a:off x="5709557" y="5836458"/>
            <a:ext cx="3588982" cy="0"/>
          </a:xfrm>
          <a:prstGeom prst="straightConnector1">
            <a:avLst/>
          </a:prstGeom>
          <a:ln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uadroTexto 20">
                <a:extLst>
                  <a:ext uri="{FF2B5EF4-FFF2-40B4-BE49-F238E27FC236}">
                    <a16:creationId xmlns:a16="http://schemas.microsoft.com/office/drawing/2014/main" id="{B9C87470-62AC-4E13-B53F-5843554371F7}"/>
                  </a:ext>
                </a:extLst>
              </p:cNvPr>
              <p:cNvSpPr txBox="1"/>
              <p:nvPr/>
            </p:nvSpPr>
            <p:spPr>
              <a:xfrm rot="19027138">
                <a:off x="7908860" y="4424980"/>
                <a:ext cx="153253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s-CL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s-CL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=240°</m:t>
                      </m:r>
                    </m:oMath>
                  </m:oMathPara>
                </a14:m>
                <a:endParaRPr lang="es-CL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1" name="CuadroTexto 20">
                <a:extLst>
                  <a:ext uri="{FF2B5EF4-FFF2-40B4-BE49-F238E27FC236}">
                    <a16:creationId xmlns:a16="http://schemas.microsoft.com/office/drawing/2014/main" id="{B9C87470-62AC-4E13-B53F-5843554371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027138">
                <a:off x="7908860" y="4424980"/>
                <a:ext cx="1532533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 descr="Icono Curva, a la izquierda, flecha, símbolo Gratis de Miu Icons">
            <a:extLst>
              <a:ext uri="{FF2B5EF4-FFF2-40B4-BE49-F238E27FC236}">
                <a16:creationId xmlns:a16="http://schemas.microsoft.com/office/drawing/2014/main" id="{E240E1E7-1B1E-41ED-92A8-88D6FC66D1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1149318">
            <a:off x="7759348" y="4422416"/>
            <a:ext cx="935761" cy="935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Conector recto de flecha 22">
            <a:extLst>
              <a:ext uri="{FF2B5EF4-FFF2-40B4-BE49-F238E27FC236}">
                <a16:creationId xmlns:a16="http://schemas.microsoft.com/office/drawing/2014/main" id="{8DF8FDA6-38AC-4600-8091-771C654AF599}"/>
              </a:ext>
            </a:extLst>
          </p:cNvPr>
          <p:cNvCxnSpPr>
            <a:cxnSpLocks/>
          </p:cNvCxnSpPr>
          <p:nvPr/>
        </p:nvCxnSpPr>
        <p:spPr>
          <a:xfrm flipV="1">
            <a:off x="7172998" y="5040138"/>
            <a:ext cx="0" cy="762765"/>
          </a:xfrm>
          <a:prstGeom prst="straightConnector1">
            <a:avLst/>
          </a:prstGeom>
          <a:ln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uadroTexto 24">
                <a:extLst>
                  <a:ext uri="{FF2B5EF4-FFF2-40B4-BE49-F238E27FC236}">
                    <a16:creationId xmlns:a16="http://schemas.microsoft.com/office/drawing/2014/main" id="{21D8795C-8380-4D88-84CC-B1CDAA0C63C2}"/>
                  </a:ext>
                </a:extLst>
              </p:cNvPr>
              <p:cNvSpPr txBox="1"/>
              <p:nvPr/>
            </p:nvSpPr>
            <p:spPr>
              <a:xfrm>
                <a:off x="6422808" y="5858041"/>
                <a:ext cx="150038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  <m:r>
                            <a:rPr lang="es-CL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s-CL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33≈</m:t>
                          </m:r>
                        </m:sub>
                      </m:sSub>
                      <m:r>
                        <a:rPr lang="es-CL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12.5</m:t>
                      </m:r>
                    </m:oMath>
                  </m:oMathPara>
                </a14:m>
                <a:endParaRPr lang="es-CL" dirty="0"/>
              </a:p>
            </p:txBody>
          </p:sp>
        </mc:Choice>
        <mc:Fallback xmlns="">
          <p:sp>
            <p:nvSpPr>
              <p:cNvPr id="25" name="CuadroTexto 24">
                <a:extLst>
                  <a:ext uri="{FF2B5EF4-FFF2-40B4-BE49-F238E27FC236}">
                    <a16:creationId xmlns:a16="http://schemas.microsoft.com/office/drawing/2014/main" id="{21D8795C-8380-4D88-84CC-B1CDAA0C63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2808" y="5858041"/>
                <a:ext cx="1500381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CuadroTexto 50">
                <a:extLst>
                  <a:ext uri="{FF2B5EF4-FFF2-40B4-BE49-F238E27FC236}">
                    <a16:creationId xmlns:a16="http://schemas.microsoft.com/office/drawing/2014/main" id="{593C2EAD-7FA5-45C6-A71C-F9AB4362AFCD}"/>
                  </a:ext>
                </a:extLst>
              </p:cNvPr>
              <p:cNvSpPr txBox="1"/>
              <p:nvPr/>
            </p:nvSpPr>
            <p:spPr>
              <a:xfrm>
                <a:off x="6069380" y="5284509"/>
                <a:ext cx="1253592" cy="3963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s-CL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  <m:r>
                                <a:rPr lang="es-CL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e>
                            <m:sub>
                              <m:r>
                                <a:rPr lang="es-CL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s-CL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  <m:sub>
                          <m:r>
                            <a:rPr lang="es-CL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≈</m:t>
                          </m:r>
                        </m:sub>
                      </m:sSub>
                      <m:r>
                        <a:rPr lang="es-CL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3.7</m:t>
                      </m:r>
                    </m:oMath>
                  </m:oMathPara>
                </a14:m>
                <a:endParaRPr lang="es-CL" dirty="0"/>
              </a:p>
            </p:txBody>
          </p:sp>
        </mc:Choice>
        <mc:Fallback xmlns="">
          <p:sp>
            <p:nvSpPr>
              <p:cNvPr id="51" name="CuadroTexto 50">
                <a:extLst>
                  <a:ext uri="{FF2B5EF4-FFF2-40B4-BE49-F238E27FC236}">
                    <a16:creationId xmlns:a16="http://schemas.microsoft.com/office/drawing/2014/main" id="{593C2EAD-7FA5-45C6-A71C-F9AB4362AF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9380" y="5284509"/>
                <a:ext cx="1253592" cy="39632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uadroTexto 5">
                <a:extLst>
                  <a:ext uri="{FF2B5EF4-FFF2-40B4-BE49-F238E27FC236}">
                    <a16:creationId xmlns:a16="http://schemas.microsoft.com/office/drawing/2014/main" id="{19E2B73F-31E9-4D09-B701-8D9547C6E7A2}"/>
                  </a:ext>
                </a:extLst>
              </p:cNvPr>
              <p:cNvSpPr txBox="1"/>
              <p:nvPr/>
            </p:nvSpPr>
            <p:spPr>
              <a:xfrm>
                <a:off x="351136" y="4192980"/>
                <a:ext cx="136258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s-CL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20°</m:t>
                      </m:r>
                    </m:oMath>
                  </m:oMathPara>
                </a14:m>
                <a:endParaRPr lang="es-CL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6" name="CuadroTexto 5">
                <a:extLst>
                  <a:ext uri="{FF2B5EF4-FFF2-40B4-BE49-F238E27FC236}">
                    <a16:creationId xmlns:a16="http://schemas.microsoft.com/office/drawing/2014/main" id="{19E2B73F-31E9-4D09-B701-8D9547C6E7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136" y="4192980"/>
                <a:ext cx="1362582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CuadroTexto 31">
                <a:extLst>
                  <a:ext uri="{FF2B5EF4-FFF2-40B4-BE49-F238E27FC236}">
                    <a16:creationId xmlns:a16="http://schemas.microsoft.com/office/drawing/2014/main" id="{B6EF8ADC-784F-4F4E-959C-FB7D4AC4DE40}"/>
                  </a:ext>
                </a:extLst>
              </p:cNvPr>
              <p:cNvSpPr txBox="1"/>
              <p:nvPr/>
            </p:nvSpPr>
            <p:spPr>
              <a:xfrm>
                <a:off x="9528208" y="4769439"/>
                <a:ext cx="532402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s-CL" sz="1400" dirty="0"/>
                      <m:t>1</m:t>
                    </m:r>
                  </m:oMath>
                </a14:m>
                <a:r>
                  <a:rPr lang="es-CL" sz="1400" dirty="0"/>
                  <a:t>4.5</a:t>
                </a:r>
              </a:p>
            </p:txBody>
          </p:sp>
        </mc:Choice>
        <mc:Fallback xmlns="">
          <p:sp>
            <p:nvSpPr>
              <p:cNvPr id="32" name="CuadroTexto 31">
                <a:extLst>
                  <a:ext uri="{FF2B5EF4-FFF2-40B4-BE49-F238E27FC236}">
                    <a16:creationId xmlns:a16="http://schemas.microsoft.com/office/drawing/2014/main" id="{B6EF8ADC-784F-4F4E-959C-FB7D4AC4DE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8208" y="4769439"/>
                <a:ext cx="532402" cy="307777"/>
              </a:xfrm>
              <a:prstGeom prst="rect">
                <a:avLst/>
              </a:prstGeom>
              <a:blipFill>
                <a:blip r:embed="rId17"/>
                <a:stretch>
                  <a:fillRect t="-1961" b="-19608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CuadroTexto 33">
            <a:extLst>
              <a:ext uri="{FF2B5EF4-FFF2-40B4-BE49-F238E27FC236}">
                <a16:creationId xmlns:a16="http://schemas.microsoft.com/office/drawing/2014/main" id="{2D242FF9-0C94-4E28-A65E-94BDA22715EF}"/>
              </a:ext>
            </a:extLst>
          </p:cNvPr>
          <p:cNvSpPr txBox="1"/>
          <p:nvPr/>
        </p:nvSpPr>
        <p:spPr>
          <a:xfrm>
            <a:off x="7037371" y="4787900"/>
            <a:ext cx="5324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1400" dirty="0"/>
              <a:t>5.5</a:t>
            </a:r>
          </a:p>
        </p:txBody>
      </p:sp>
      <p:cxnSp>
        <p:nvCxnSpPr>
          <p:cNvPr id="36" name="Conector recto 35">
            <a:extLst>
              <a:ext uri="{FF2B5EF4-FFF2-40B4-BE49-F238E27FC236}">
                <a16:creationId xmlns:a16="http://schemas.microsoft.com/office/drawing/2014/main" id="{08D59210-55F6-42B1-B11D-EC8E61363614}"/>
              </a:ext>
            </a:extLst>
          </p:cNvPr>
          <p:cNvCxnSpPr>
            <a:cxnSpLocks/>
          </p:cNvCxnSpPr>
          <p:nvPr/>
        </p:nvCxnSpPr>
        <p:spPr>
          <a:xfrm>
            <a:off x="7645293" y="4195610"/>
            <a:ext cx="864402" cy="812173"/>
          </a:xfrm>
          <a:prstGeom prst="line">
            <a:avLst/>
          </a:prstGeom>
          <a:ln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ector recto de flecha 38">
            <a:extLst>
              <a:ext uri="{FF2B5EF4-FFF2-40B4-BE49-F238E27FC236}">
                <a16:creationId xmlns:a16="http://schemas.microsoft.com/office/drawing/2014/main" id="{3A9231D2-7C81-49FA-8B95-EE03F2C7BB4B}"/>
              </a:ext>
            </a:extLst>
          </p:cNvPr>
          <p:cNvCxnSpPr>
            <a:cxnSpLocks/>
          </p:cNvCxnSpPr>
          <p:nvPr/>
        </p:nvCxnSpPr>
        <p:spPr>
          <a:xfrm flipH="1">
            <a:off x="5692476" y="4194060"/>
            <a:ext cx="1913144" cy="14093"/>
          </a:xfrm>
          <a:prstGeom prst="straightConnector1">
            <a:avLst/>
          </a:prstGeom>
          <a:ln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CuadroTexto 39">
                <a:extLst>
                  <a:ext uri="{FF2B5EF4-FFF2-40B4-BE49-F238E27FC236}">
                    <a16:creationId xmlns:a16="http://schemas.microsoft.com/office/drawing/2014/main" id="{0266010B-5F01-4633-B55E-0B5BF2BEB15E}"/>
                  </a:ext>
                </a:extLst>
              </p:cNvPr>
              <p:cNvSpPr txBox="1"/>
              <p:nvPr/>
            </p:nvSpPr>
            <p:spPr>
              <a:xfrm>
                <a:off x="5831092" y="3868135"/>
                <a:ext cx="154053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  <m:r>
                            <a:rPr lang="es-CL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s-CL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11≈</m:t>
                          </m:r>
                        </m:sub>
                      </m:sSub>
                      <m:r>
                        <a:rPr lang="es-CL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7.5</m:t>
                      </m:r>
                    </m:oMath>
                  </m:oMathPara>
                </a14:m>
                <a:endParaRPr lang="es-CL" dirty="0"/>
              </a:p>
            </p:txBody>
          </p:sp>
        </mc:Choice>
        <mc:Fallback xmlns="">
          <p:sp>
            <p:nvSpPr>
              <p:cNvPr id="40" name="CuadroTexto 39">
                <a:extLst>
                  <a:ext uri="{FF2B5EF4-FFF2-40B4-BE49-F238E27FC236}">
                    <a16:creationId xmlns:a16="http://schemas.microsoft.com/office/drawing/2014/main" id="{0266010B-5F01-4633-B55E-0B5BF2BEB1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1092" y="3868135"/>
                <a:ext cx="1540533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CuadroTexto 41">
                <a:extLst>
                  <a:ext uri="{FF2B5EF4-FFF2-40B4-BE49-F238E27FC236}">
                    <a16:creationId xmlns:a16="http://schemas.microsoft.com/office/drawing/2014/main" id="{32131E67-CCA0-4450-A368-78006D467D53}"/>
                  </a:ext>
                </a:extLst>
              </p:cNvPr>
              <p:cNvSpPr txBox="1"/>
              <p:nvPr/>
            </p:nvSpPr>
            <p:spPr>
              <a:xfrm>
                <a:off x="835981" y="5881961"/>
                <a:ext cx="3211820" cy="5852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s-CL" sz="1800" dirty="0"/>
                  <a:t>Por tanto,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CL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L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s-CL" sz="18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s-CL" sz="1800" b="0" i="1" smtClean="0">
                        <a:latin typeface="Cambria Math" panose="02040503050406030204" pitchFamily="18" charset="0"/>
                      </a:rPr>
                      <m:t>′</m:t>
                    </m:r>
                    <m:r>
                      <a:rPr lang="es-CL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d>
                      <m:dPr>
                        <m:begChr m:val="["/>
                        <m:endChr m:val="]"/>
                        <m:ctrlPr>
                          <a:rPr lang="es-CL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s-CL" sz="18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s-CL" sz="1800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  <m:r>
                                <a:rPr lang="es-CL" sz="1800" b="0" i="1" smtClean="0">
                                  <a:latin typeface="Cambria Math" panose="02040503050406030204" pitchFamily="18" charset="0"/>
                                </a:rPr>
                                <m:t>.5</m:t>
                              </m:r>
                            </m:e>
                            <m:e>
                              <m:r>
                                <a:rPr lang="es-CL" sz="1800" b="0" i="1" smtClean="0">
                                  <a:latin typeface="Cambria Math" panose="02040503050406030204" pitchFamily="18" charset="0"/>
                                </a:rPr>
                                <m:t>3.7</m:t>
                              </m:r>
                            </m:e>
                          </m:mr>
                          <m:mr>
                            <m:e>
                              <m:r>
                                <a:rPr lang="es-CL" sz="1800" b="0" i="1" smtClean="0">
                                  <a:latin typeface="Cambria Math" panose="02040503050406030204" pitchFamily="18" charset="0"/>
                                </a:rPr>
                                <m:t>3.7</m:t>
                              </m:r>
                            </m:e>
                            <m:e>
                              <m:r>
                                <a:rPr lang="es-CL" sz="1800" b="0" i="1" smtClean="0">
                                  <a:latin typeface="Cambria Math" panose="02040503050406030204" pitchFamily="18" charset="0"/>
                                </a:rPr>
                                <m:t>12.5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s-CL" dirty="0"/>
              </a:p>
            </p:txBody>
          </p:sp>
        </mc:Choice>
        <mc:Fallback xmlns="">
          <p:sp>
            <p:nvSpPr>
              <p:cNvPr id="42" name="CuadroTexto 41">
                <a:extLst>
                  <a:ext uri="{FF2B5EF4-FFF2-40B4-BE49-F238E27FC236}">
                    <a16:creationId xmlns:a16="http://schemas.microsoft.com/office/drawing/2014/main" id="{32131E67-CCA0-4450-A368-78006D467D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981" y="5881961"/>
                <a:ext cx="3211820" cy="585288"/>
              </a:xfrm>
              <a:prstGeom prst="rect">
                <a:avLst/>
              </a:prstGeom>
              <a:blipFill>
                <a:blip r:embed="rId19"/>
                <a:stretch>
                  <a:fillRect l="-1518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30433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7" grpId="0"/>
      <p:bldP spid="38" grpId="0" animBg="1"/>
      <p:bldP spid="41" grpId="0"/>
      <p:bldP spid="57" grpId="0"/>
      <p:bldP spid="21" grpId="0"/>
      <p:bldP spid="25" grpId="0"/>
      <p:bldP spid="51" grpId="0"/>
      <p:bldP spid="32" grpId="0"/>
      <p:bldP spid="34" grpId="0"/>
      <p:bldP spid="40" grpId="0"/>
      <p:bldP spid="4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ECE953-C748-4B19-A2D6-49C8AC8377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7572" y="-13493"/>
            <a:ext cx="9692640" cy="1325562"/>
          </a:xfrm>
        </p:spPr>
        <p:txBody>
          <a:bodyPr/>
          <a:lstStyle/>
          <a:p>
            <a:r>
              <a:rPr lang="es-CL" dirty="0"/>
              <a:t>Ley de transformación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D0AE85C5-9397-4790-A167-58CE73FF4C1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80822" y="1857375"/>
                <a:ext cx="3995928" cy="4351337"/>
              </a:xfrm>
            </p:spPr>
            <p:txBody>
              <a:bodyPr>
                <a:normAutofit/>
              </a:bodyPr>
              <a:lstStyle/>
              <a:p>
                <a:r>
                  <a:rPr lang="es-CL" i="1" dirty="0">
                    <a:latin typeface="Cambria Math" panose="02040503050406030204" pitchFamily="18" charset="0"/>
                  </a:rPr>
                  <a:t>Matriz de cosenos directores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s-CL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L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s-CL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s-CL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s-CL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s-CL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s-CL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CL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s-CL" b="0" i="1" smtClean="0"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s-CL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CL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s-CL" b="0" i="1" smtClean="0">
                                      <a:latin typeface="Cambria Math" panose="02040503050406030204" pitchFamily="18" charset="0"/>
                                    </a:rPr>
                                    <m:t>12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s-CL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CL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s-CL" b="0" i="1" smtClean="0">
                                      <a:latin typeface="Cambria Math" panose="02040503050406030204" pitchFamily="18" charset="0"/>
                                    </a:rPr>
                                    <m:t>13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s-CL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CL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s-CL" b="0" i="1" smtClean="0">
                                      <a:latin typeface="Cambria Math" panose="02040503050406030204" pitchFamily="18" charset="0"/>
                                    </a:rPr>
                                    <m:t>21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s-CL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CL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s-CL" b="0" i="1" smtClean="0">
                                      <a:latin typeface="Cambria Math" panose="02040503050406030204" pitchFamily="18" charset="0"/>
                                    </a:rPr>
                                    <m:t>22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s-CL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CL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s-CL" b="0" i="1" smtClean="0">
                                      <a:latin typeface="Cambria Math" panose="02040503050406030204" pitchFamily="18" charset="0"/>
                                    </a:rPr>
                                    <m:t>23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s-CL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CL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s-CL" b="0" i="1" smtClean="0">
                                      <a:latin typeface="Cambria Math" panose="02040503050406030204" pitchFamily="18" charset="0"/>
                                    </a:rPr>
                                    <m:t>31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s-CL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CL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s-CL" b="0" i="1" smtClean="0">
                                      <a:latin typeface="Cambria Math" panose="02040503050406030204" pitchFamily="18" charset="0"/>
                                    </a:rPr>
                                    <m:t>32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s-CL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CL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s-CL" b="0" i="1" smtClean="0">
                                      <a:latin typeface="Cambria Math" panose="02040503050406030204" pitchFamily="18" charset="0"/>
                                    </a:rPr>
                                    <m:t>33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s-CL" dirty="0"/>
              </a:p>
              <a:p>
                <a:r>
                  <a:rPr lang="es-CL" sz="1400" b="1" dirty="0"/>
                  <a:t>Ley Directa</a:t>
                </a:r>
                <a:r>
                  <a:rPr lang="es-CL" sz="1400" dirty="0"/>
                  <a:t>: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s-CL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s-CL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s-CL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𝑖𝑗</m:t>
                        </m:r>
                      </m:sub>
                      <m:sup>
                        <m:r>
                          <a:rPr lang="es-CL" sz="1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s-CL" sz="1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s-CL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L" sz="1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s-CL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𝑖𝑟</m:t>
                        </m:r>
                      </m:sub>
                    </m:sSub>
                    <m:sSub>
                      <m:sSubPr>
                        <m:ctrlPr>
                          <a:rPr lang="es-CL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L" sz="1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s-CL" sz="1400" i="1">
                            <a:latin typeface="Cambria Math" panose="02040503050406030204" pitchFamily="18" charset="0"/>
                          </a:rPr>
                          <m:t>𝑗𝑠</m:t>
                        </m:r>
                      </m:sub>
                    </m:sSub>
                    <m:sSub>
                      <m:sSubPr>
                        <m:ctrlPr>
                          <a:rPr lang="es-CL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L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s-CL" sz="1400" i="1">
                            <a:latin typeface="Cambria Math" panose="02040503050406030204" pitchFamily="18" charset="0"/>
                          </a:rPr>
                          <m:t>𝑟𝑠</m:t>
                        </m:r>
                      </m:sub>
                    </m:sSub>
                  </m:oMath>
                </a14:m>
                <a:endParaRPr lang="es-CL" sz="1400" dirty="0"/>
              </a:p>
              <a:p>
                <a:pPr marL="0" indent="0">
                  <a:buNone/>
                </a:pPr>
                <a:r>
                  <a:rPr lang="es-CL" sz="1400" dirty="0"/>
                  <a:t>Nos permite pasar de las componentes en el sistema de referencia y1y2y3 a las componentes en cualquier otra base cartesiana y1’y2’y3’</a:t>
                </a:r>
              </a:p>
              <a:p>
                <a:pPr marL="0" indent="0">
                  <a:buNone/>
                </a:pPr>
                <a:r>
                  <a:rPr lang="es-CL" sz="1400" b="1" dirty="0"/>
                  <a:t>Ley Inversa: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CL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L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s-CL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s-CL" sz="1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s-CL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L" sz="1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s-CL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  <m:r>
                          <a:rPr lang="es-CL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s-CL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L" sz="1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s-CL" sz="140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CL" sz="1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sSub>
                      <m:sSubPr>
                        <m:ctrlPr>
                          <a:rPr lang="es-CL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L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r>
                          <a:rPr lang="es-CL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e>
                      <m:sub>
                        <m:r>
                          <a:rPr lang="es-CL" sz="1400" i="1">
                            <a:latin typeface="Cambria Math" panose="02040503050406030204" pitchFamily="18" charset="0"/>
                          </a:rPr>
                          <m:t>𝑟𝑠</m:t>
                        </m:r>
                      </m:sub>
                    </m:sSub>
                  </m:oMath>
                </a14:m>
                <a:endParaRPr lang="es-CL" sz="1400" b="1" dirty="0"/>
              </a:p>
              <a:p>
                <a:pPr marL="0" indent="0">
                  <a:buNone/>
                </a:pPr>
                <a:r>
                  <a:rPr lang="es-CL" sz="1400" dirty="0"/>
                  <a:t>Nos permite trasformar desde una base rotada y1’y2’y3’ a las base original y1y2y3</a:t>
                </a:r>
              </a:p>
            </p:txBody>
          </p:sp>
        </mc:Choice>
        <mc:Fallback xmlns="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D0AE85C5-9397-4790-A167-58CE73FF4C1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80822" y="1857375"/>
                <a:ext cx="3995928" cy="4351337"/>
              </a:xfrm>
              <a:blipFill>
                <a:blip r:embed="rId2"/>
                <a:stretch>
                  <a:fillRect l="-2748" t="-2525" r="-1221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8AF7BCD5-AC5F-4FF9-9722-07ED7567A4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8051" y="2616147"/>
            <a:ext cx="7620000" cy="3771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4D83D9C7-D167-47FC-9856-A1309B313FC3}"/>
              </a:ext>
            </a:extLst>
          </p:cNvPr>
          <p:cNvSpPr txBox="1"/>
          <p:nvPr/>
        </p:nvSpPr>
        <p:spPr>
          <a:xfrm>
            <a:off x="660274" y="1211044"/>
            <a:ext cx="1047445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i="1" dirty="0">
                <a:latin typeface="Cambria Math" panose="02040503050406030204" pitchFamily="18" charset="0"/>
              </a:rPr>
              <a:t>Conociendo las componentes del tensor esfuerzo en un sistema original, podemos conocer los componentes en cualquier otra base. Para ello necesitamos la matriz de cosenos directores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8F4493FC-A0D2-4C91-9038-C65F47312221}"/>
              </a:ext>
            </a:extLst>
          </p:cNvPr>
          <p:cNvSpPr txBox="1"/>
          <p:nvPr/>
        </p:nvSpPr>
        <p:spPr>
          <a:xfrm>
            <a:off x="7601330" y="2207405"/>
            <a:ext cx="2161795" cy="369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1800" b="1" dirty="0"/>
              <a:t>Ley Directa</a:t>
            </a:r>
            <a:endParaRPr lang="es-CL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0C1CB0D0-6C0F-4AE8-96E6-C780B5DC8DE5}"/>
              </a:ext>
            </a:extLst>
          </p:cNvPr>
          <p:cNvSpPr txBox="1"/>
          <p:nvPr/>
        </p:nvSpPr>
        <p:spPr>
          <a:xfrm>
            <a:off x="7008528" y="5920614"/>
            <a:ext cx="16134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1800" b="1" dirty="0"/>
              <a:t>Ley Inversa</a:t>
            </a:r>
            <a:endParaRPr lang="es-CL" dirty="0"/>
          </a:p>
        </p:txBody>
      </p:sp>
      <p:pic>
        <p:nvPicPr>
          <p:cNvPr id="9" name="Picture 2" descr="Icono Curva, a la izquierda, flecha, símbolo Gratis de Miu Icons">
            <a:extLst>
              <a:ext uri="{FF2B5EF4-FFF2-40B4-BE49-F238E27FC236}">
                <a16:creationId xmlns:a16="http://schemas.microsoft.com/office/drawing/2014/main" id="{9B8792F8-82D4-4DBC-B573-42DDA67CD0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178679" flipH="1">
            <a:off x="7875561" y="1892607"/>
            <a:ext cx="863710" cy="1946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Icono Curva, a la izquierda, flecha, símbolo Gratis de Miu Icons">
            <a:extLst>
              <a:ext uri="{FF2B5EF4-FFF2-40B4-BE49-F238E27FC236}">
                <a16:creationId xmlns:a16="http://schemas.microsoft.com/office/drawing/2014/main" id="{FD7043A3-07C1-4327-BB1D-C8960590A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933063" flipH="1">
            <a:off x="7239214" y="5352035"/>
            <a:ext cx="863710" cy="2316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92208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 descr="Imagen que contiene objeto, reloj&#10;&#10;Descripción generada automáticamente">
            <a:extLst>
              <a:ext uri="{FF2B5EF4-FFF2-40B4-BE49-F238E27FC236}">
                <a16:creationId xmlns:a16="http://schemas.microsoft.com/office/drawing/2014/main" id="{591D5EFD-CC27-4FC9-8598-1B166AE0EA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406" y="1890453"/>
            <a:ext cx="4235668" cy="3937202"/>
          </a:xfrm>
        </p:spPr>
      </p:pic>
      <p:pic>
        <p:nvPicPr>
          <p:cNvPr id="7" name="Imagen 6" descr="Un reloj con números romanos&#10;&#10;Descripción generada automáticamente con confianza media">
            <a:extLst>
              <a:ext uri="{FF2B5EF4-FFF2-40B4-BE49-F238E27FC236}">
                <a16:creationId xmlns:a16="http://schemas.microsoft.com/office/drawing/2014/main" id="{16117DF0-5A1E-41C2-A5CE-74E7F49A020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581"/>
          <a:stretch/>
        </p:blipFill>
        <p:spPr>
          <a:xfrm>
            <a:off x="4865214" y="2080962"/>
            <a:ext cx="3690795" cy="3556183"/>
          </a:xfrm>
          <a:prstGeom prst="rect">
            <a:avLst/>
          </a:prstGeom>
        </p:spPr>
      </p:pic>
      <p:pic>
        <p:nvPicPr>
          <p:cNvPr id="8" name="Marcador de contenido 6">
            <a:extLst>
              <a:ext uri="{FF2B5EF4-FFF2-40B4-BE49-F238E27FC236}">
                <a16:creationId xmlns:a16="http://schemas.microsoft.com/office/drawing/2014/main" id="{C3C7265B-B5F4-4AA3-ACCD-676BD5CFA74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464" t="45499" r="45722" b="42414"/>
          <a:stretch/>
        </p:blipFill>
        <p:spPr>
          <a:xfrm>
            <a:off x="3632155" y="430746"/>
            <a:ext cx="4200525" cy="119919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6DAF4C30-B3E2-46DC-9C31-1ACA5DA0DF40}"/>
                  </a:ext>
                </a:extLst>
              </p:cNvPr>
              <p:cNvSpPr txBox="1"/>
              <p:nvPr/>
            </p:nvSpPr>
            <p:spPr>
              <a:xfrm>
                <a:off x="3307194" y="918788"/>
                <a:ext cx="324961" cy="2993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es-CL" dirty="0"/>
              </a:p>
            </p:txBody>
          </p:sp>
        </mc:Choice>
        <mc:Fallback xmlns=""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6DAF4C30-B3E2-46DC-9C31-1ACA5DA0DF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7194" y="918788"/>
                <a:ext cx="324961" cy="299313"/>
              </a:xfrm>
              <a:prstGeom prst="rect">
                <a:avLst/>
              </a:prstGeom>
              <a:blipFill>
                <a:blip r:embed="rId5"/>
                <a:stretch>
                  <a:fillRect l="-11321" r="-11321" b="-26531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Imagen 9" descr="Un reloj con números romanos&#10;&#10;Descripción generada automáticamente con confianza media">
            <a:extLst>
              <a:ext uri="{FF2B5EF4-FFF2-40B4-BE49-F238E27FC236}">
                <a16:creationId xmlns:a16="http://schemas.microsoft.com/office/drawing/2014/main" id="{7B386B0B-D477-44A3-B65B-5726232B116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345"/>
          <a:stretch/>
        </p:blipFill>
        <p:spPr>
          <a:xfrm>
            <a:off x="8741229" y="2080962"/>
            <a:ext cx="2960725" cy="3556183"/>
          </a:xfrm>
          <a:prstGeom prst="rect">
            <a:avLst/>
          </a:prstGeom>
        </p:spPr>
      </p:pic>
      <p:sp>
        <p:nvSpPr>
          <p:cNvPr id="11" name="Título 1">
            <a:extLst>
              <a:ext uri="{FF2B5EF4-FFF2-40B4-BE49-F238E27FC236}">
                <a16:creationId xmlns:a16="http://schemas.microsoft.com/office/drawing/2014/main" id="{1DE76890-0294-4206-A7A8-46828B66B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94682" y="5425381"/>
            <a:ext cx="3707874" cy="1325563"/>
          </a:xfrm>
        </p:spPr>
        <p:txBody>
          <a:bodyPr/>
          <a:lstStyle/>
          <a:p>
            <a:r>
              <a:rPr lang="es-CL" dirty="0"/>
              <a:t>Esfuerzo plano</a:t>
            </a:r>
          </a:p>
        </p:txBody>
      </p:sp>
    </p:spTree>
    <p:extLst>
      <p:ext uri="{BB962C8B-B14F-4D97-AF65-F5344CB8AC3E}">
        <p14:creationId xmlns:p14="http://schemas.microsoft.com/office/powerpoint/2010/main" val="1380006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B0F2A3F-BDB4-4520-87CD-3EF242704B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Esfuerzo plano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F958FAD-B4DC-463B-B997-19B0E230F4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18B3391-8786-4A2F-A9FF-687EF5CEF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2912" y="1443298"/>
            <a:ext cx="6450288" cy="5373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83649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 descr="Forma&#10;&#10;Descripción generada automáticamente">
            <a:extLst>
              <a:ext uri="{FF2B5EF4-FFF2-40B4-BE49-F238E27FC236}">
                <a16:creationId xmlns:a16="http://schemas.microsoft.com/office/drawing/2014/main" id="{2033588D-8A47-4F10-A902-D383B569B1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4147" y="2750279"/>
            <a:ext cx="3383039" cy="2818008"/>
          </a:xfrm>
        </p:spPr>
      </p:pic>
      <p:pic>
        <p:nvPicPr>
          <p:cNvPr id="6" name="Imagen 5" descr="Un reloj con números romanos&#10;&#10;Descripción generada automáticamente con confianza media">
            <a:extLst>
              <a:ext uri="{FF2B5EF4-FFF2-40B4-BE49-F238E27FC236}">
                <a16:creationId xmlns:a16="http://schemas.microsoft.com/office/drawing/2014/main" id="{0C302C15-7DC5-4B2F-9959-B88585B35BA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581"/>
          <a:stretch/>
        </p:blipFill>
        <p:spPr>
          <a:xfrm>
            <a:off x="607113" y="2244736"/>
            <a:ext cx="3690795" cy="3556183"/>
          </a:xfrm>
          <a:prstGeom prst="rect">
            <a:avLst/>
          </a:prstGeom>
        </p:spPr>
      </p:pic>
      <p:sp>
        <p:nvSpPr>
          <p:cNvPr id="7" name="Diagrama de flujo: decisión 6">
            <a:extLst>
              <a:ext uri="{FF2B5EF4-FFF2-40B4-BE49-F238E27FC236}">
                <a16:creationId xmlns:a16="http://schemas.microsoft.com/office/drawing/2014/main" id="{203323C1-459D-45E6-B92D-7A43F0083AF5}"/>
              </a:ext>
            </a:extLst>
          </p:cNvPr>
          <p:cNvSpPr/>
          <p:nvPr/>
        </p:nvSpPr>
        <p:spPr>
          <a:xfrm rot="20112845" flipV="1">
            <a:off x="4758420" y="4375555"/>
            <a:ext cx="2292005" cy="402243"/>
          </a:xfrm>
          <a:prstGeom prst="flowChartDecision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8" name="Marcador de contenido 6">
            <a:extLst>
              <a:ext uri="{FF2B5EF4-FFF2-40B4-BE49-F238E27FC236}">
                <a16:creationId xmlns:a16="http://schemas.microsoft.com/office/drawing/2014/main" id="{035F2339-FEB3-4186-924E-0E5694D7FDE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2910" t="45499" r="45722" b="42414"/>
          <a:stretch/>
        </p:blipFill>
        <p:spPr>
          <a:xfrm>
            <a:off x="1879555" y="409856"/>
            <a:ext cx="2005086" cy="119919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DAF4308C-531C-4F39-9C22-4AC503726337}"/>
                  </a:ext>
                </a:extLst>
              </p:cNvPr>
              <p:cNvSpPr txBox="1"/>
              <p:nvPr/>
            </p:nvSpPr>
            <p:spPr>
              <a:xfrm>
                <a:off x="1468869" y="907424"/>
                <a:ext cx="324961" cy="2993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es-CL" dirty="0"/>
              </a:p>
            </p:txBody>
          </p:sp>
        </mc:Choice>
        <mc:Fallback xmlns=""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DAF4308C-531C-4F39-9C22-4AC5037263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8869" y="907424"/>
                <a:ext cx="324961" cy="299313"/>
              </a:xfrm>
              <a:prstGeom prst="rect">
                <a:avLst/>
              </a:prstGeom>
              <a:blipFill>
                <a:blip r:embed="rId5"/>
                <a:stretch>
                  <a:fillRect l="-11321" r="-11321" b="-26531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D3375298-8B5D-40C4-9363-F5251CA1CB0F}"/>
              </a:ext>
            </a:extLst>
          </p:cNvPr>
          <p:cNvCxnSpPr>
            <a:cxnSpLocks/>
          </p:cNvCxnSpPr>
          <p:nvPr/>
        </p:nvCxnSpPr>
        <p:spPr>
          <a:xfrm flipV="1">
            <a:off x="8486775" y="4199268"/>
            <a:ext cx="2842410" cy="0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188F1AE4-C004-40E5-B8B2-CEFDBD311506}"/>
              </a:ext>
            </a:extLst>
          </p:cNvPr>
          <p:cNvCxnSpPr>
            <a:cxnSpLocks/>
          </p:cNvCxnSpPr>
          <p:nvPr/>
        </p:nvCxnSpPr>
        <p:spPr>
          <a:xfrm flipV="1">
            <a:off x="9423660" y="2591211"/>
            <a:ext cx="0" cy="3209708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813FFB7E-46D6-4B70-864E-0766D52A0AD4}"/>
                  </a:ext>
                </a:extLst>
              </p:cNvPr>
              <p:cNvSpPr txBox="1"/>
              <p:nvPr/>
            </p:nvSpPr>
            <p:spPr>
              <a:xfrm>
                <a:off x="11422406" y="4046408"/>
                <a:ext cx="3118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s-CL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s-CL" dirty="0"/>
              </a:p>
            </p:txBody>
          </p:sp>
        </mc:Choice>
        <mc:Fallback xmlns=""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813FFB7E-46D6-4B70-864E-0766D52A0A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22406" y="4046408"/>
                <a:ext cx="311880" cy="276999"/>
              </a:xfrm>
              <a:prstGeom prst="rect">
                <a:avLst/>
              </a:prstGeom>
              <a:blipFill>
                <a:blip r:embed="rId6"/>
                <a:stretch>
                  <a:fillRect l="-11765" r="-3922" b="-15556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uadroTexto 13">
                <a:extLst>
                  <a:ext uri="{FF2B5EF4-FFF2-40B4-BE49-F238E27FC236}">
                    <a16:creationId xmlns:a16="http://schemas.microsoft.com/office/drawing/2014/main" id="{4086E760-2EAA-4D6F-992F-21CEBD75DC61}"/>
                  </a:ext>
                </a:extLst>
              </p:cNvPr>
              <p:cNvSpPr txBox="1"/>
              <p:nvPr/>
            </p:nvSpPr>
            <p:spPr>
              <a:xfrm>
                <a:off x="9085521" y="2473280"/>
                <a:ext cx="16363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</m:oMath>
                  </m:oMathPara>
                </a14:m>
                <a:endParaRPr lang="es-CL" dirty="0"/>
              </a:p>
            </p:txBody>
          </p:sp>
        </mc:Choice>
        <mc:Fallback xmlns="">
          <p:sp>
            <p:nvSpPr>
              <p:cNvPr id="14" name="CuadroTexto 13">
                <a:extLst>
                  <a:ext uri="{FF2B5EF4-FFF2-40B4-BE49-F238E27FC236}">
                    <a16:creationId xmlns:a16="http://schemas.microsoft.com/office/drawing/2014/main" id="{4086E760-2EAA-4D6F-992F-21CEBD75DC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5521" y="2473280"/>
                <a:ext cx="163635" cy="276999"/>
              </a:xfrm>
              <a:prstGeom prst="rect">
                <a:avLst/>
              </a:prstGeom>
              <a:blipFill>
                <a:blip r:embed="rId7"/>
                <a:stretch>
                  <a:fillRect l="-22222" r="-14815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Elipse 14">
            <a:extLst>
              <a:ext uri="{FF2B5EF4-FFF2-40B4-BE49-F238E27FC236}">
                <a16:creationId xmlns:a16="http://schemas.microsoft.com/office/drawing/2014/main" id="{9454D342-0ED6-4C6D-8FE7-A38DE1F200E2}"/>
              </a:ext>
            </a:extLst>
          </p:cNvPr>
          <p:cNvSpPr/>
          <p:nvPr/>
        </p:nvSpPr>
        <p:spPr>
          <a:xfrm>
            <a:off x="9691176" y="3412332"/>
            <a:ext cx="1440000" cy="14400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DD21DA15-F466-4B24-8266-74A98DF59C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941" y="1057080"/>
            <a:ext cx="9692640" cy="1325562"/>
          </a:xfrm>
        </p:spPr>
        <p:txBody>
          <a:bodyPr/>
          <a:lstStyle/>
          <a:p>
            <a:r>
              <a:rPr lang="es-CL" dirty="0"/>
              <a:t>Círculo de Mohr</a:t>
            </a:r>
          </a:p>
        </p:txBody>
      </p:sp>
    </p:spTree>
    <p:extLst>
      <p:ext uri="{BB962C8B-B14F-4D97-AF65-F5344CB8AC3E}">
        <p14:creationId xmlns:p14="http://schemas.microsoft.com/office/powerpoint/2010/main" val="1526690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3" grpId="0"/>
      <p:bldP spid="14" grpId="0"/>
      <p:bldP spid="15" grpId="0" animBg="1"/>
      <p:bldP spid="1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7B5AA4-8332-4FEF-A846-B06B31F2B5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Ejercicio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51B35BC9-3553-4FF4-9313-399544774FC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s-CL" sz="1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Dado el siguiente tensor de esfuerzo en un medio continuo:</a:t>
                </a:r>
                <a:endParaRPr lang="en-US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07000"/>
                  </a:lnSpc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s-CL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s-CL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s-CL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s-CL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10</m:t>
                                </m:r>
                              </m:e>
                              <m:e>
                                <m:r>
                                  <a:rPr lang="es-CL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s-CL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5</m:t>
                                </m:r>
                              </m:e>
                            </m:mr>
                            <m:mr>
                              <m:e>
                                <m:r>
                                  <a:rPr lang="es-CL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s-CL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12</m:t>
                                </m:r>
                              </m:e>
                              <m:e>
                                <m:r>
                                  <a:rPr lang="es-CL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s-CL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s-CL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s-CL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20</m:t>
                                </m:r>
                              </m:e>
                            </m:mr>
                          </m:m>
                        </m:e>
                      </m:d>
                      <m:f>
                        <m:fPr>
                          <m:type m:val="skw"/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s-CL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𝐾𝑔</m:t>
                          </m:r>
                        </m:num>
                        <m:den>
                          <m:sSup>
                            <m:sSupPr>
                              <m:ctrlP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s-CL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𝑚𝑚</m:t>
                              </m:r>
                            </m:e>
                            <m:sup>
                              <m:r>
                                <a:rPr lang="es-CL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r>
                  <a:rPr lang="es-CL" sz="1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Determine las direcciones normales principales y el tensor esfuerzo en la base ‘ utilizando el circulo de Mohr </a:t>
                </a:r>
                <a:endParaRPr lang="es-CL" dirty="0"/>
              </a:p>
            </p:txBody>
          </p:sp>
        </mc:Choice>
        <mc:Fallback xmlns="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51B35BC9-3553-4FF4-9313-399544774FC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406" t="-560" r="-522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agen 4">
            <a:extLst>
              <a:ext uri="{FF2B5EF4-FFF2-40B4-BE49-F238E27FC236}">
                <a16:creationId xmlns:a16="http://schemas.microsoft.com/office/drawing/2014/main" id="{244E6860-E15D-4C74-A95A-0AA9CE34AE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6406" t="33472" r="7500" b="20833"/>
          <a:stretch/>
        </p:blipFill>
        <p:spPr>
          <a:xfrm>
            <a:off x="7334250" y="3724274"/>
            <a:ext cx="3181350" cy="3133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3183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ECE953-C748-4B19-A2D6-49C8AC8377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7572" y="-13493"/>
            <a:ext cx="9692640" cy="1325562"/>
          </a:xfrm>
        </p:spPr>
        <p:txBody>
          <a:bodyPr/>
          <a:lstStyle/>
          <a:p>
            <a:r>
              <a:rPr lang="es-CL" dirty="0"/>
              <a:t>Ley de transformación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AF7BCD5-AC5F-4FF9-9722-07ED7567A4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5801" y="1990730"/>
            <a:ext cx="7620000" cy="3771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8F4493FC-A0D2-4C91-9038-C65F47312221}"/>
              </a:ext>
            </a:extLst>
          </p:cNvPr>
          <p:cNvSpPr txBox="1"/>
          <p:nvPr/>
        </p:nvSpPr>
        <p:spPr>
          <a:xfrm>
            <a:off x="5745065" y="1463416"/>
            <a:ext cx="2161795" cy="369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1800" b="1" dirty="0"/>
              <a:t>Ley Directa</a:t>
            </a:r>
            <a:endParaRPr lang="es-CL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0C1CB0D0-6C0F-4AE8-96E6-C780B5DC8DE5}"/>
              </a:ext>
            </a:extLst>
          </p:cNvPr>
          <p:cNvSpPr txBox="1"/>
          <p:nvPr/>
        </p:nvSpPr>
        <p:spPr>
          <a:xfrm>
            <a:off x="4743415" y="5375669"/>
            <a:ext cx="16134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1800" b="1" dirty="0"/>
              <a:t>Ley Inversa</a:t>
            </a:r>
            <a:endParaRPr lang="es-CL" dirty="0"/>
          </a:p>
        </p:txBody>
      </p:sp>
      <p:pic>
        <p:nvPicPr>
          <p:cNvPr id="9" name="Picture 2" descr="Icono Curva, a la izquierda, flecha, símbolo Gratis de Miu Icons">
            <a:extLst>
              <a:ext uri="{FF2B5EF4-FFF2-40B4-BE49-F238E27FC236}">
                <a16:creationId xmlns:a16="http://schemas.microsoft.com/office/drawing/2014/main" id="{9B8792F8-82D4-4DBC-B573-42DDA67CD0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178679" flipH="1">
            <a:off x="6019296" y="1148618"/>
            <a:ext cx="863710" cy="1946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Icono Curva, a la izquierda, flecha, símbolo Gratis de Miu Icons">
            <a:extLst>
              <a:ext uri="{FF2B5EF4-FFF2-40B4-BE49-F238E27FC236}">
                <a16:creationId xmlns:a16="http://schemas.microsoft.com/office/drawing/2014/main" id="{FD7043A3-07C1-4327-BB1D-C8960590A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933063" flipH="1">
            <a:off x="4974101" y="4807090"/>
            <a:ext cx="863710" cy="2316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48644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B0D8548-438C-42CF-BB12-6D8256D1D8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11200"/>
          </a:xfrm>
        </p:spPr>
        <p:txBody>
          <a:bodyPr/>
          <a:lstStyle/>
          <a:p>
            <a:r>
              <a:rPr lang="es-CL" dirty="0"/>
              <a:t>Solución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D7E2603C-4E0E-4D83-A246-82D813D88C0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76326"/>
                <a:ext cx="10515600" cy="5100637"/>
              </a:xfrm>
            </p:spPr>
            <p:txBody>
              <a:bodyPr>
                <a:normAutofit fontScale="92500" lnSpcReduction="20000"/>
              </a:bodyPr>
              <a:lstStyle/>
              <a:p>
                <a:pPr marL="342900" lvl="0" indent="-342900">
                  <a:lnSpc>
                    <a:spcPct val="107000"/>
                  </a:lnSpc>
                  <a:spcAft>
                    <a:spcPts val="800"/>
                  </a:spcAft>
                  <a:buFont typeface="Symbol" panose="05050102010706020507" pitchFamily="18" charset="2"/>
                  <a:buChar char=""/>
                </a:pPr>
                <a:r>
                  <a:rPr lang="es-CL" sz="1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Cálculo direcciones normales principales :</a:t>
                </a:r>
                <a:endParaRPr lang="en-US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07000"/>
                  </a:lnSpc>
                  <a:spcAft>
                    <a:spcPts val="800"/>
                  </a:spcAft>
                  <a:buNone/>
                </a:pPr>
                <a:r>
                  <a:rPr lang="es-CL" sz="1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Observamos que 12 es un esfuerzo normal principal, donde (0,1,0) es una dirección normal principal.</a:t>
                </a:r>
                <a:endParaRPr lang="en-US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s-CL" sz="1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Calculamos los siguientes esfuerzos normales principales, resolviendo el determinante de la matriz, como sigue:</a:t>
                </a:r>
                <a:endParaRPr lang="en-US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07000"/>
                  </a:lnSpc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180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s-CL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10−</m:t>
                                </m:r>
                                <m:r>
                                  <a:rPr lang="es-CL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𝜎</m:t>
                                </m:r>
                              </m:e>
                              <m:e>
                                <m:r>
                                  <a:rPr lang="es-CL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5</m:t>
                                </m:r>
                              </m:e>
                            </m:mr>
                            <m:mr>
                              <m:e>
                                <m:r>
                                  <a:rPr lang="es-CL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s-CL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20−</m:t>
                                </m:r>
                                <m:r>
                                  <a:rPr lang="es-CL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𝜎</m:t>
                                </m:r>
                              </m:e>
                            </m:mr>
                          </m:m>
                        </m:e>
                      </m:d>
                      <m:r>
                        <a:rPr lang="es-CL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=0 </m:t>
                      </m:r>
                    </m:oMath>
                  </m:oMathPara>
                </a14:m>
                <a:endParaRPr lang="en-US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07000"/>
                  </a:lnSpc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s-CL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10−</m:t>
                          </m:r>
                          <m:r>
                            <a:rPr lang="es-CL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</m:d>
                      <m:r>
                        <a:rPr lang="es-CL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s-CL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20−</m:t>
                          </m:r>
                          <m:r>
                            <a:rPr lang="es-CL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</m:d>
                      <m:r>
                        <a:rPr lang="es-CL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−25=0</m:t>
                      </m:r>
                    </m:oMath>
                  </m:oMathPara>
                </a14:m>
                <a:endParaRPr lang="en-US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07000"/>
                  </a:lnSpc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s-CL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s-CL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  <m:r>
                        <a:rPr lang="es-CL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−30</m:t>
                      </m:r>
                      <m:r>
                        <a:rPr lang="es-CL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𝜎</m:t>
                      </m:r>
                      <m:r>
                        <a:rPr lang="es-CL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+175=0</m:t>
                      </m:r>
                    </m:oMath>
                  </m:oMathPara>
                </a14:m>
                <a:endParaRPr lang="en-US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07000"/>
                  </a:lnSpc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→</m:t>
                      </m:r>
                      <m:r>
                        <a:rPr lang="es-CL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𝜎</m:t>
                      </m:r>
                      <m:r>
                        <a:rPr lang="es-CL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=22.071</m:t>
                      </m:r>
                    </m:oMath>
                  </m:oMathPara>
                </a14:m>
                <a:endParaRPr lang="en-US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07000"/>
                  </a:lnSpc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→</m:t>
                      </m:r>
                      <m:r>
                        <a:rPr lang="es-CL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𝜎</m:t>
                      </m:r>
                      <m:r>
                        <a:rPr lang="es-CL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=7.929</m:t>
                      </m:r>
                    </m:oMath>
                  </m:oMathPara>
                </a14:m>
                <a:endParaRPr lang="en-US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07000"/>
                  </a:lnSpc>
                  <a:spcAft>
                    <a:spcPts val="800"/>
                  </a:spcAft>
                  <a:buNone/>
                </a:pPr>
                <a:r>
                  <a:rPr lang="es-CL" sz="1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Por lo tanto,</a:t>
                </a:r>
                <a:endParaRPr lang="en-US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07000"/>
                  </a:lnSpc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s-CL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e>
                      </m:d>
                      <m:r>
                        <a:rPr lang="es-CL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=22.071</m:t>
                      </m:r>
                    </m:oMath>
                  </m:oMathPara>
                </a14:m>
                <a:endParaRPr lang="en-US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07000"/>
                  </a:lnSpc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s-CL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e>
                      </m:d>
                      <m:r>
                        <a:rPr lang="es-CL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=12</m:t>
                      </m:r>
                    </m:oMath>
                  </m:oMathPara>
                </a14:m>
                <a:endParaRPr lang="en-US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07000"/>
                  </a:lnSpc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s-CL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3</m:t>
                          </m:r>
                        </m:e>
                      </m:d>
                      <m:r>
                        <a:rPr lang="es-CL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=7.929</m:t>
                      </m:r>
                    </m:oMath>
                  </m:oMathPara>
                </a14:m>
                <a:endParaRPr lang="en-US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endParaRPr lang="es-CL" dirty="0"/>
              </a:p>
            </p:txBody>
          </p:sp>
        </mc:Choice>
        <mc:Fallback xmlns="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D7E2603C-4E0E-4D83-A246-82D813D88C0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76326"/>
                <a:ext cx="10515600" cy="5100637"/>
              </a:xfrm>
              <a:blipFill>
                <a:blip r:embed="rId2"/>
                <a:stretch>
                  <a:fillRect l="-406" t="-1316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0428842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0B5F0FE65AF9CC4282254F9200F2FB20" ma:contentTypeVersion="10" ma:contentTypeDescription="Crear nuevo documento." ma:contentTypeScope="" ma:versionID="112bc522f886021163d21564e39669d1">
  <xsd:schema xmlns:xsd="http://www.w3.org/2001/XMLSchema" xmlns:xs="http://www.w3.org/2001/XMLSchema" xmlns:p="http://schemas.microsoft.com/office/2006/metadata/properties" xmlns:ns2="1f83bce6-c843-4a86-bc32-cf53c9603f6d" xmlns:ns3="6e6a2bdf-eda8-4091-81b1-8eb89982575a" targetNamespace="http://schemas.microsoft.com/office/2006/metadata/properties" ma:root="true" ma:fieldsID="45d5f459d7e8b5f80f8d3ace5e27ced4" ns2:_="" ns3:_="">
    <xsd:import namespace="1f83bce6-c843-4a86-bc32-cf53c9603f6d"/>
    <xsd:import namespace="6e6a2bdf-eda8-4091-81b1-8eb89982575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f83bce6-c843-4a86-bc32-cf53c9603f6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Length (seconds)" ma:internalName="MediaLengthInSeconds" ma:readOnly="true">
      <xsd:simpleType>
        <xsd:restriction base="dms:Unknown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e6a2bdf-eda8-4091-81b1-8eb89982575a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Compartid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Detalles de uso compartido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C436B197-25D7-4895-A42F-23FD762DBCD9}"/>
</file>

<file path=customXml/itemProps2.xml><?xml version="1.0" encoding="utf-8"?>
<ds:datastoreItem xmlns:ds="http://schemas.openxmlformats.org/officeDocument/2006/customXml" ds:itemID="{0580C879-47E5-4599-90BF-3FFAD32DD96C}"/>
</file>

<file path=customXml/itemProps3.xml><?xml version="1.0" encoding="utf-8"?>
<ds:datastoreItem xmlns:ds="http://schemas.openxmlformats.org/officeDocument/2006/customXml" ds:itemID="{EFA2CC2B-264D-4BE0-AA1A-CF922B69E356}"/>
</file>

<file path=docProps/app.xml><?xml version="1.0" encoding="utf-8"?>
<Properties xmlns="http://schemas.openxmlformats.org/officeDocument/2006/extended-properties" xmlns:vt="http://schemas.openxmlformats.org/officeDocument/2006/docPropsVTypes">
  <TotalTime>619</TotalTime>
  <Words>1201</Words>
  <Application>Microsoft Office PowerPoint</Application>
  <PresentationFormat>Panorámica</PresentationFormat>
  <Paragraphs>179</Paragraphs>
  <Slides>21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21</vt:i4>
      </vt:variant>
    </vt:vector>
  </HeadingPairs>
  <TitlesOfParts>
    <vt:vector size="27" baseType="lpstr">
      <vt:lpstr>Arial</vt:lpstr>
      <vt:lpstr>Calibri</vt:lpstr>
      <vt:lpstr>Calibri Light</vt:lpstr>
      <vt:lpstr>Cambria Math</vt:lpstr>
      <vt:lpstr>Symbol</vt:lpstr>
      <vt:lpstr>Tema de Office</vt:lpstr>
      <vt:lpstr>Práctica N°2 Mecánica de Materiales</vt:lpstr>
      <vt:lpstr>Estado general de esfuerzo</vt:lpstr>
      <vt:lpstr>Ley de transformación</vt:lpstr>
      <vt:lpstr>Esfuerzo plano</vt:lpstr>
      <vt:lpstr>Esfuerzo plano</vt:lpstr>
      <vt:lpstr>Círculo de Mohr</vt:lpstr>
      <vt:lpstr>Ejercicio 1</vt:lpstr>
      <vt:lpstr>Ley de transformación</vt:lpstr>
      <vt:lpstr>Solución</vt:lpstr>
      <vt:lpstr>Presentación de PowerPoint</vt:lpstr>
      <vt:lpstr>Presentación de PowerPoint</vt:lpstr>
      <vt:lpstr>Presentación de PowerPoint</vt:lpstr>
      <vt:lpstr>Presentación de PowerPoint</vt:lpstr>
      <vt:lpstr>Círculo de Mohr</vt:lpstr>
      <vt:lpstr>Presentación de PowerPoint</vt:lpstr>
      <vt:lpstr>Presentación de PowerPoint</vt:lpstr>
      <vt:lpstr>Presentación de PowerPoint</vt:lpstr>
      <vt:lpstr>Direcciones normales principales</vt:lpstr>
      <vt:lpstr>Ejercicio 2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Práctica N°2 Mecánica de Materiales</dc:title>
  <dc:creator>yasmin alejandra maril millan</dc:creator>
  <cp:lastModifiedBy>yasmin alejandra maril millan</cp:lastModifiedBy>
  <cp:revision>51</cp:revision>
  <dcterms:created xsi:type="dcterms:W3CDTF">2021-09-10T00:34:48Z</dcterms:created>
  <dcterms:modified xsi:type="dcterms:W3CDTF">2021-09-22T00:14:25Z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0x0101000B5F0FE65AF9CC4282254F9200F2FB20</vt:lpwstr>
  </property>
</Properties>
</file>